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10"/>
  </p:notesMasterIdLst>
  <p:sldIdLst>
    <p:sldId id="438" r:id="rId2"/>
    <p:sldId id="441" r:id="rId3"/>
    <p:sldId id="440" r:id="rId4"/>
    <p:sldId id="439" r:id="rId5"/>
    <p:sldId id="285" r:id="rId6"/>
    <p:sldId id="442" r:id="rId7"/>
    <p:sldId id="289" r:id="rId8"/>
    <p:sldId id="290" r:id="rId9"/>
    <p:sldId id="286" r:id="rId10"/>
    <p:sldId id="294" r:id="rId11"/>
    <p:sldId id="287" r:id="rId12"/>
    <p:sldId id="335" r:id="rId13"/>
    <p:sldId id="336" r:id="rId14"/>
    <p:sldId id="337" r:id="rId15"/>
    <p:sldId id="338" r:id="rId16"/>
    <p:sldId id="453" r:id="rId17"/>
    <p:sldId id="375" r:id="rId18"/>
    <p:sldId id="416" r:id="rId19"/>
    <p:sldId id="417" r:id="rId20"/>
    <p:sldId id="444" r:id="rId21"/>
    <p:sldId id="418" r:id="rId22"/>
    <p:sldId id="445" r:id="rId23"/>
    <p:sldId id="446" r:id="rId24"/>
    <p:sldId id="395" r:id="rId25"/>
    <p:sldId id="398" r:id="rId26"/>
    <p:sldId id="399" r:id="rId27"/>
    <p:sldId id="400" r:id="rId28"/>
    <p:sldId id="407" r:id="rId29"/>
    <p:sldId id="401" r:id="rId30"/>
    <p:sldId id="402" r:id="rId31"/>
    <p:sldId id="423" r:id="rId32"/>
    <p:sldId id="428" r:id="rId33"/>
    <p:sldId id="452" r:id="rId34"/>
    <p:sldId id="366" r:id="rId35"/>
    <p:sldId id="367" r:id="rId36"/>
    <p:sldId id="368" r:id="rId37"/>
    <p:sldId id="429" r:id="rId38"/>
    <p:sldId id="447" r:id="rId39"/>
    <p:sldId id="430" r:id="rId40"/>
    <p:sldId id="369" r:id="rId41"/>
    <p:sldId id="384" r:id="rId42"/>
    <p:sldId id="370" r:id="rId43"/>
    <p:sldId id="448" r:id="rId44"/>
    <p:sldId id="449" r:id="rId45"/>
    <p:sldId id="434" r:id="rId46"/>
    <p:sldId id="371" r:id="rId47"/>
    <p:sldId id="372" r:id="rId48"/>
    <p:sldId id="450" r:id="rId49"/>
    <p:sldId id="373" r:id="rId50"/>
    <p:sldId id="451" r:id="rId51"/>
    <p:sldId id="435" r:id="rId52"/>
    <p:sldId id="374" r:id="rId53"/>
    <p:sldId id="454" r:id="rId54"/>
    <p:sldId id="387" r:id="rId55"/>
    <p:sldId id="391" r:id="rId56"/>
    <p:sldId id="389" r:id="rId57"/>
    <p:sldId id="410" r:id="rId58"/>
    <p:sldId id="390" r:id="rId59"/>
    <p:sldId id="392" r:id="rId60"/>
    <p:sldId id="403" r:id="rId61"/>
    <p:sldId id="408" r:id="rId62"/>
    <p:sldId id="409" r:id="rId63"/>
    <p:sldId id="394" r:id="rId64"/>
    <p:sldId id="406" r:id="rId65"/>
    <p:sldId id="455" r:id="rId66"/>
    <p:sldId id="296" r:id="rId67"/>
    <p:sldId id="340" r:id="rId68"/>
    <p:sldId id="307" r:id="rId69"/>
    <p:sldId id="460" r:id="rId70"/>
    <p:sldId id="422" r:id="rId71"/>
    <p:sldId id="339" r:id="rId72"/>
    <p:sldId id="461" r:id="rId73"/>
    <p:sldId id="420" r:id="rId74"/>
    <p:sldId id="421" r:id="rId75"/>
    <p:sldId id="463" r:id="rId76"/>
    <p:sldId id="297" r:id="rId77"/>
    <p:sldId id="377" r:id="rId78"/>
    <p:sldId id="462" r:id="rId79"/>
    <p:sldId id="378" r:id="rId80"/>
    <p:sldId id="379" r:id="rId81"/>
    <p:sldId id="456" r:id="rId82"/>
    <p:sldId id="467" r:id="rId83"/>
    <p:sldId id="468" r:id="rId84"/>
    <p:sldId id="357" r:id="rId85"/>
    <p:sldId id="358" r:id="rId86"/>
    <p:sldId id="359" r:id="rId87"/>
    <p:sldId id="360" r:id="rId88"/>
    <p:sldId id="361" r:id="rId89"/>
    <p:sldId id="465" r:id="rId90"/>
    <p:sldId id="362" r:id="rId91"/>
    <p:sldId id="437" r:id="rId92"/>
    <p:sldId id="363" r:id="rId93"/>
    <p:sldId id="364" r:id="rId94"/>
    <p:sldId id="436" r:id="rId95"/>
    <p:sldId id="466" r:id="rId96"/>
    <p:sldId id="459" r:id="rId97"/>
    <p:sldId id="412" r:id="rId98"/>
    <p:sldId id="413" r:id="rId99"/>
    <p:sldId id="415" r:id="rId100"/>
    <p:sldId id="414" r:id="rId101"/>
    <p:sldId id="426" r:id="rId102"/>
    <p:sldId id="457" r:id="rId103"/>
    <p:sldId id="353" r:id="rId104"/>
    <p:sldId id="458" r:id="rId105"/>
    <p:sldId id="424" r:id="rId106"/>
    <p:sldId id="425" r:id="rId107"/>
    <p:sldId id="433" r:id="rId108"/>
    <p:sldId id="382" r:id="rId10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81508" autoAdjust="0"/>
  </p:normalViewPr>
  <p:slideViewPr>
    <p:cSldViewPr>
      <p:cViewPr varScale="1">
        <p:scale>
          <a:sx n="60" d="100"/>
          <a:sy n="60" d="100"/>
        </p:scale>
        <p:origin x="167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9F52B-4AE0-4B57-90C1-42E4F817839A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426FC-0D52-4B6A-8B91-477E8D65DF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2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45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74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66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63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02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9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72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79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0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-slogan-33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77000" y="381000"/>
            <a:ext cx="2667000" cy="937491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019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438912" lvl="0" indent="-320040"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lvl="0" indent="-320040">
              <a:buClr>
                <a:schemeClr val="accent1"/>
              </a:buClr>
              <a:buSzPct val="80000"/>
              <a:buFont typeface="Wingdings 2"/>
              <a:buChar char=""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lang="en-US" sz="3200" dirty="0" smtClean="0"/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 userDrawn="1"/>
        </p:nvSpPr>
        <p:spPr>
          <a:xfrm>
            <a:off x="381000" y="1676400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438912" lvl="0" indent="-320040"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lvl="0" indent="-320040"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lvl="0" indent="-320040">
              <a:buClr>
                <a:schemeClr val="accent1"/>
              </a:buClr>
              <a:buSzPct val="80000"/>
              <a:buFont typeface="Wingdings 2"/>
              <a:buChar char=""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lang="en-US" sz="3200" dirty="0" smtClean="0"/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4" name="Title Placeholder 1"/>
          <p:cNvSpPr txBox="1">
            <a:spLocks/>
          </p:cNvSpPr>
          <p:nvPr userDrawn="1"/>
        </p:nvSpPr>
        <p:spPr>
          <a:xfrm>
            <a:off x="6400800" y="0"/>
            <a:ext cx="2743200" cy="412862"/>
          </a:xfrm>
          <a:prstGeom prst="rect">
            <a:avLst/>
          </a:prstGeom>
        </p:spPr>
        <p:txBody>
          <a:bodyPr vert="horz" lIns="91440" rIns="45720" rtlCol="0" anchor="ctr">
            <a:normAutofit fontScale="47500" lnSpcReduction="2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g.linkedin.com/pub/dimitar-topuzov/18/470/833/e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google-test-automation-conferenc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2016.seleniumconf.co.uk/sessions" TargetMode="External"/><Relationship Id="rId4" Type="http://schemas.openxmlformats.org/officeDocument/2006/relationships/hyperlink" Target="https://appiumconf.com/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mobile_test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ssbytes.com/5-open-source-mobile-test-automation-tools/" TargetMode="External"/><Relationship Id="rId4" Type="http://schemas.openxmlformats.org/officeDocument/2006/relationships/hyperlink" Target="http://www.guru99.com/mobile-testing.html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pragmatic.b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techbeacon.com/resources/survey-mobile-app-users-report-failing-meet-user-expectation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Iud0jVH36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masters/mobile-sites/" TargetMode="External"/><Relationship Id="rId2" Type="http://schemas.openxmlformats.org/officeDocument/2006/relationships/hyperlink" Target="https://developer.android.com/design/get-started/principl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developer.android.com/training/articles/perf-anr.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(https:/software.intel.com/en-us/android/articles/intel-hardware-accelerated-execution-manager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280" y="1290828"/>
            <a:ext cx="8077200" cy="1063752"/>
          </a:xfrm>
        </p:spPr>
        <p:txBody>
          <a:bodyPr/>
          <a:lstStyle/>
          <a:p>
            <a:pPr algn="ctr"/>
            <a:r>
              <a:rPr lang="en-US" dirty="0" smtClean="0"/>
              <a:t>Mobile Testing Intro</a:t>
            </a:r>
            <a:endParaRPr lang="bg-BG" dirty="0"/>
          </a:p>
        </p:txBody>
      </p:sp>
      <p:pic>
        <p:nvPicPr>
          <p:cNvPr id="4" name="Picture 3" descr="logo-slogan-3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6890" y="2676144"/>
            <a:ext cx="5202620" cy="1828800"/>
          </a:xfrm>
          <a:prstGeom prst="rect">
            <a:avLst/>
          </a:prstGeom>
        </p:spPr>
      </p:pic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457200" y="5358384"/>
            <a:ext cx="8077200" cy="14996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Lector: Dimitar Topuzov</a:t>
            </a:r>
          </a:p>
          <a:p>
            <a:endParaRPr lang="en-US" dirty="0" smtClean="0"/>
          </a:p>
          <a:p>
            <a:r>
              <a:rPr lang="en-US" dirty="0" smtClean="0"/>
              <a:t>E-mail: dtopuzov@gmail.com</a:t>
            </a:r>
          </a:p>
          <a:p>
            <a:r>
              <a:rPr lang="en-US" dirty="0" smtClean="0"/>
              <a:t>LinkedIn: </a:t>
            </a:r>
            <a:r>
              <a:rPr lang="en-US" dirty="0" smtClean="0">
                <a:hlinkClick r:id="rId3"/>
              </a:rPr>
              <a:t>http://bg.linkedin.com/pub/dimitar-topuzov/18/470/833/en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Copyright © Pragmatic LLC 				2018 </a:t>
            </a:r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81600" y="5224272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4023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</a:t>
            </a:r>
            <a:r>
              <a:rPr lang="en-US" dirty="0" smtClean="0"/>
              <a:t>Content - Extras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cs typeface="Arial" pitchFamily="34" charset="0"/>
              </a:rPr>
              <a:t>REST A</a:t>
            </a:r>
            <a:r>
              <a:rPr lang="en-US" dirty="0">
                <a:cs typeface="Arial" pitchFamily="34" charset="0"/>
              </a:rPr>
              <a:t>PIs and Mobile </a:t>
            </a:r>
            <a:r>
              <a:rPr lang="en-US" dirty="0" smtClean="0">
                <a:cs typeface="Arial" pitchFamily="34" charset="0"/>
              </a:rPr>
              <a:t>Testing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Demos (or even lecture) with .NET/Python/JS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Continues Integration with Jenkins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…and everything else you wish </a:t>
            </a:r>
            <a:r>
              <a:rPr lang="en-US" dirty="0" smtClean="0">
                <a:cs typeface="Arial" pitchFamily="34" charset="0"/>
                <a:sym typeface="Wingdings" panose="05000000000000000000" pitchFamily="2" charset="2"/>
              </a:rPr>
              <a:t></a:t>
            </a:r>
            <a:endParaRPr lang="ru-RU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62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Density-independent </a:t>
            </a:r>
            <a:r>
              <a:rPr lang="en-US" sz="4800" dirty="0" smtClean="0"/>
              <a:t>pixel (</a:t>
            </a:r>
            <a:r>
              <a:rPr lang="en-US" sz="4800" dirty="0" err="1" smtClean="0"/>
              <a:t>dp</a:t>
            </a:r>
            <a:r>
              <a:rPr lang="en-US" sz="4800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1"/>
                </a:solidFill>
                <a:cs typeface="Arial" pitchFamily="34" charset="0"/>
              </a:rPr>
              <a:t>A virtual pixel unit that you should use when defining UI layout</a:t>
            </a:r>
            <a:r>
              <a:rPr lang="en-US" sz="2800" dirty="0">
                <a:cs typeface="Arial" pitchFamily="34" charset="0"/>
              </a:rPr>
              <a:t>, to express layout dimensions or position in a density-independent </a:t>
            </a:r>
            <a:r>
              <a:rPr lang="en-US" sz="2800" dirty="0" smtClean="0">
                <a:cs typeface="Arial" pitchFamily="34" charset="0"/>
              </a:rPr>
              <a:t>way</a:t>
            </a:r>
            <a:endParaRPr lang="en-US" sz="2800" dirty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cs typeface="Arial" pitchFamily="34" charset="0"/>
              </a:rPr>
              <a:t>The density-independent pixel is equivalent to one physical pixel on a 160 dpi screen, which is the baseline density assumed by the system for a "medium" density screen. </a:t>
            </a:r>
            <a:endParaRPr lang="en-US" sz="28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The </a:t>
            </a:r>
            <a:r>
              <a:rPr lang="en-US" sz="2800" dirty="0">
                <a:cs typeface="Arial" pitchFamily="34" charset="0"/>
              </a:rPr>
              <a:t>conversion of </a:t>
            </a:r>
            <a:r>
              <a:rPr lang="en-US" sz="2800" dirty="0" err="1">
                <a:cs typeface="Arial" pitchFamily="34" charset="0"/>
              </a:rPr>
              <a:t>dp</a:t>
            </a:r>
            <a:r>
              <a:rPr lang="en-US" sz="2800" dirty="0">
                <a:cs typeface="Arial" pitchFamily="34" charset="0"/>
              </a:rPr>
              <a:t> units to screen pixels is simple: </a:t>
            </a:r>
            <a:endParaRPr lang="en-US" sz="28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 err="1" smtClean="0">
                <a:cs typeface="Arial" pitchFamily="34" charset="0"/>
              </a:rPr>
              <a:t>px</a:t>
            </a:r>
            <a:r>
              <a:rPr lang="en-US" sz="2400" dirty="0" smtClean="0">
                <a:cs typeface="Arial" pitchFamily="34" charset="0"/>
              </a:rPr>
              <a:t> </a:t>
            </a:r>
            <a:r>
              <a:rPr lang="en-US" sz="2400" dirty="0">
                <a:cs typeface="Arial" pitchFamily="34" charset="0"/>
              </a:rPr>
              <a:t>= </a:t>
            </a:r>
            <a:r>
              <a:rPr lang="en-US" sz="2400" dirty="0" err="1">
                <a:cs typeface="Arial" pitchFamily="34" charset="0"/>
              </a:rPr>
              <a:t>dp</a:t>
            </a:r>
            <a:r>
              <a:rPr lang="en-US" sz="2400" dirty="0">
                <a:cs typeface="Arial" pitchFamily="34" charset="0"/>
              </a:rPr>
              <a:t> * (dpi / 160). </a:t>
            </a:r>
            <a:endParaRPr lang="en-US" sz="24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For </a:t>
            </a:r>
            <a:r>
              <a:rPr lang="en-US" sz="2400" dirty="0">
                <a:cs typeface="Arial" pitchFamily="34" charset="0"/>
              </a:rPr>
              <a:t>example, on a 240 dpi screen, 1 </a:t>
            </a:r>
            <a:r>
              <a:rPr lang="en-US" sz="2400" dirty="0" err="1">
                <a:cs typeface="Arial" pitchFamily="34" charset="0"/>
              </a:rPr>
              <a:t>dp</a:t>
            </a:r>
            <a:r>
              <a:rPr lang="en-US" sz="2400" dirty="0">
                <a:cs typeface="Arial" pitchFamily="34" charset="0"/>
              </a:rPr>
              <a:t> equals 1.5 physical pixels. You should always use </a:t>
            </a:r>
            <a:r>
              <a:rPr lang="en-US" sz="2400" dirty="0" err="1">
                <a:cs typeface="Arial" pitchFamily="34" charset="0"/>
              </a:rPr>
              <a:t>dp</a:t>
            </a:r>
            <a:r>
              <a:rPr lang="en-US" sz="2400" dirty="0">
                <a:cs typeface="Arial" pitchFamily="34" charset="0"/>
              </a:rPr>
              <a:t> units when defining your application's UI, to ensure proper display of your UI on screens with different densities.</a:t>
            </a:r>
            <a:endParaRPr lang="en-US" sz="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29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Density-independent pixel (</a:t>
            </a:r>
            <a:r>
              <a:rPr lang="en-US" sz="4800" dirty="0" err="1"/>
              <a:t>dp</a:t>
            </a:r>
            <a:r>
              <a:rPr lang="en-US" sz="4800" dirty="0"/>
              <a:t>)</a:t>
            </a:r>
            <a:endParaRPr lang="en-US" dirty="0"/>
          </a:p>
        </p:txBody>
      </p:sp>
      <p:pic>
        <p:nvPicPr>
          <p:cNvPr id="1026" name="Picture 2" descr="https://developer.android.com/images/screens_support/density-test-b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9371"/>
            <a:ext cx="9144000" cy="21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veloper.android.com/images/screens_support/density-test-goo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15" y="4803568"/>
            <a:ext cx="9228615" cy="204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512095"/>
            <a:ext cx="510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When you develop in pixels:</a:t>
            </a:r>
            <a:endParaRPr lang="en-US" sz="2400" b="1" dirty="0"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214496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cs typeface="Arial" pitchFamily="34" charset="0"/>
              </a:rPr>
              <a:t>When you develop in independent pixels:</a:t>
            </a:r>
            <a:endParaRPr lang="en-US" sz="2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371600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Lessons Learned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456567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mobile testing :)</a:t>
            </a:r>
          </a:p>
          <a:p>
            <a:pPr lvl="1"/>
            <a:r>
              <a:rPr lang="en-US" dirty="0"/>
              <a:t>It is hard, it is slow and it is flaky</a:t>
            </a:r>
          </a:p>
          <a:p>
            <a:r>
              <a:rPr lang="en-US" dirty="0"/>
              <a:t>Forget about Windows (if possible)</a:t>
            </a:r>
          </a:p>
          <a:p>
            <a:pPr lvl="1"/>
            <a:r>
              <a:rPr lang="en-US" dirty="0"/>
              <a:t>iOS usually can be tested only from OSX</a:t>
            </a:r>
          </a:p>
          <a:p>
            <a:pPr lvl="1"/>
            <a:r>
              <a:rPr lang="en-US" dirty="0"/>
              <a:t>A lot of tools are not available for Windows</a:t>
            </a:r>
          </a:p>
          <a:p>
            <a:r>
              <a:rPr lang="en-US" dirty="0"/>
              <a:t>Get powerful hardware</a:t>
            </a:r>
          </a:p>
          <a:p>
            <a:pPr lvl="1"/>
            <a:r>
              <a:rPr lang="en-US" dirty="0"/>
              <a:t>Execution time (specially for emulators) improves a lot with SSD and fast CPU/RAM</a:t>
            </a:r>
          </a:p>
          <a:p>
            <a:r>
              <a:rPr lang="en-US" dirty="0"/>
              <a:t>Run some </a:t>
            </a:r>
            <a:r>
              <a:rPr lang="en-US" dirty="0" smtClean="0"/>
              <a:t>(not all) tests </a:t>
            </a:r>
            <a:r>
              <a:rPr lang="en-US" dirty="0"/>
              <a:t>on real devices</a:t>
            </a:r>
          </a:p>
          <a:p>
            <a:pPr lvl="1"/>
            <a:r>
              <a:rPr lang="en-US" dirty="0"/>
              <a:t>Remember – 0% of real users use emulators</a:t>
            </a:r>
          </a:p>
        </p:txBody>
      </p:sp>
    </p:spTree>
    <p:extLst>
      <p:ext uri="{BB962C8B-B14F-4D97-AF65-F5344CB8AC3E}">
        <p14:creationId xmlns:p14="http://schemas.microsoft.com/office/powerpoint/2010/main" val="5693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 UNIX</a:t>
            </a:r>
          </a:p>
          <a:p>
            <a:endParaRPr lang="en-US" dirty="0"/>
          </a:p>
        </p:txBody>
      </p:sp>
      <p:pic>
        <p:nvPicPr>
          <p:cNvPr id="1026" name="Picture 2" descr="Резултат с изображение за If I could go back in time and tell the younger me exactly one and only one thing, it would be „learn UN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" y="2166937"/>
            <a:ext cx="75914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6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I Can Learn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Practice a lot (and regularly) 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Getting your hands dirty is the best way to learn something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Read official docs, GitHub issues and commits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Follow great people on Twitter and GitHub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Authors of Selenium/Appium, </a:t>
            </a:r>
            <a:r>
              <a:rPr lang="en-US" dirty="0" err="1" smtClean="0"/>
              <a:t>Emanuil</a:t>
            </a:r>
            <a:r>
              <a:rPr lang="en-US" dirty="0" smtClean="0"/>
              <a:t> </a:t>
            </a:r>
            <a:r>
              <a:rPr lang="en-US" dirty="0" err="1" smtClean="0"/>
              <a:t>Slavov</a:t>
            </a:r>
            <a:r>
              <a:rPr lang="en-US" dirty="0" smtClean="0"/>
              <a:t> and so on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Watch videos from </a:t>
            </a:r>
            <a:r>
              <a:rPr lang="en-US" dirty="0" smtClean="0">
                <a:hlinkClick r:id="rId3"/>
              </a:rPr>
              <a:t>GTAC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Appium</a:t>
            </a:r>
            <a:r>
              <a:rPr lang="en-US" dirty="0" smtClean="0"/>
              <a:t> and </a:t>
            </a:r>
            <a:r>
              <a:rPr lang="en-US" dirty="0" smtClean="0">
                <a:hlinkClick r:id="rId5"/>
              </a:rPr>
              <a:t>Selenium Conferences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268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NOT to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Do NOT trust tutorials and articles: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W</a:t>
            </a:r>
            <a:r>
              <a:rPr lang="en-US" dirty="0" smtClean="0"/>
              <a:t>here someone talk for “load testing mobile app”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Which explain something for iOS version &lt; 9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Examples:</a:t>
            </a:r>
            <a:endParaRPr lang="en-US" dirty="0"/>
          </a:p>
          <a:p>
            <a:pPr lvl="2">
              <a:spcBef>
                <a:spcPts val="600"/>
              </a:spcBef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://www.tutorialspoint.com/mobile_testing</a:t>
            </a:r>
            <a:endParaRPr lang="en-US" sz="2000" dirty="0"/>
          </a:p>
          <a:p>
            <a:pPr lvl="2">
              <a:spcBef>
                <a:spcPts val="600"/>
              </a:spcBef>
            </a:pPr>
            <a:r>
              <a:rPr lang="en-US" sz="2000" dirty="0">
                <a:hlinkClick r:id="rId4"/>
              </a:rPr>
              <a:t>http://www.guru99.com/mobile-testing.html</a:t>
            </a:r>
            <a:endParaRPr lang="en-US" sz="2000" dirty="0"/>
          </a:p>
          <a:p>
            <a:pPr lvl="2">
              <a:spcBef>
                <a:spcPts val="600"/>
              </a:spcBef>
            </a:pPr>
            <a:r>
              <a:rPr lang="en-US" sz="2000" dirty="0">
                <a:hlinkClick r:id="rId5"/>
              </a:rPr>
              <a:t>https://fossbytes.com/5-open-source-mobile-test-automation-tools/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dirty="0" smtClean="0"/>
              <a:t>Do NOT learn only by reading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Always try and evaluate the content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 smtClean="0"/>
              <a:t>Practice a lot!</a:t>
            </a:r>
          </a:p>
        </p:txBody>
      </p:sp>
    </p:spTree>
    <p:extLst>
      <p:ext uri="{BB962C8B-B14F-4D97-AF65-F5344CB8AC3E}">
        <p14:creationId xmlns:p14="http://schemas.microsoft.com/office/powerpoint/2010/main" val="309554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Certifications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ASTQB can certify you as mobile tester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Materials to </a:t>
            </a:r>
            <a:r>
              <a:rPr lang="en-US" dirty="0"/>
              <a:t>be attached on </a:t>
            </a:r>
            <a:r>
              <a:rPr lang="en-US" dirty="0">
                <a:hlinkClick r:id="rId3"/>
              </a:rPr>
              <a:t>http://learn.pragmatic.bg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069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13314" name="Picture 2" descr="http://www.8houradaptogens.com/images/questions-answ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4914546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1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13314" name="Picture 2" descr="http://www.8houradaptogens.com/images/questions-answ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4914546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Questions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3462"/>
            <a:ext cx="9144000" cy="54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8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sz="3500" dirty="0" smtClean="0">
                <a:cs typeface="Arial" pitchFamily="34" charset="0"/>
              </a:rPr>
              <a:t>Is this the first course you visit @Pragmatic?</a:t>
            </a:r>
          </a:p>
          <a:p>
            <a:pPr>
              <a:lnSpc>
                <a:spcPct val="160000"/>
              </a:lnSpc>
            </a:pPr>
            <a:r>
              <a:rPr lang="en-US" sz="3500" dirty="0" smtClean="0">
                <a:cs typeface="Arial" pitchFamily="34" charset="0"/>
              </a:rPr>
              <a:t>Do </a:t>
            </a:r>
            <a:r>
              <a:rPr lang="en-US" sz="3500" dirty="0">
                <a:cs typeface="Arial" pitchFamily="34" charset="0"/>
              </a:rPr>
              <a:t>you have experience as </a:t>
            </a:r>
            <a:r>
              <a:rPr lang="en-US" sz="3500" dirty="0" smtClean="0">
                <a:cs typeface="Arial" pitchFamily="34" charset="0"/>
              </a:rPr>
              <a:t>QA</a:t>
            </a:r>
          </a:p>
          <a:p>
            <a:pPr lvl="1">
              <a:lnSpc>
                <a:spcPct val="160000"/>
              </a:lnSpc>
            </a:pPr>
            <a:r>
              <a:rPr lang="en-US" sz="3000" dirty="0" smtClean="0">
                <a:cs typeface="Arial" pitchFamily="34" charset="0"/>
              </a:rPr>
              <a:t>What about automation experience?</a:t>
            </a:r>
          </a:p>
          <a:p>
            <a:pPr lvl="2">
              <a:lnSpc>
                <a:spcPct val="160000"/>
              </a:lnSpc>
            </a:pPr>
            <a:r>
              <a:rPr lang="en-US" sz="2600" dirty="0" smtClean="0">
                <a:cs typeface="Arial" pitchFamily="34" charset="0"/>
              </a:rPr>
              <a:t>Selenium, Web Services …</a:t>
            </a:r>
          </a:p>
          <a:p>
            <a:pPr lvl="1">
              <a:lnSpc>
                <a:spcPct val="160000"/>
              </a:lnSpc>
            </a:pPr>
            <a:r>
              <a:rPr lang="en-US" sz="3000" dirty="0" smtClean="0">
                <a:cs typeface="Arial" pitchFamily="34" charset="0"/>
              </a:rPr>
              <a:t>What is your automation codebase?</a:t>
            </a:r>
          </a:p>
          <a:p>
            <a:pPr lvl="2">
              <a:lnSpc>
                <a:spcPct val="160000"/>
              </a:lnSpc>
            </a:pPr>
            <a:r>
              <a:rPr lang="en-US" sz="2600" dirty="0" smtClean="0">
                <a:cs typeface="Arial" pitchFamily="34" charset="0"/>
              </a:rPr>
              <a:t>Java, Python, .NET, JavaScript …</a:t>
            </a:r>
          </a:p>
          <a:p>
            <a:pPr lvl="1">
              <a:lnSpc>
                <a:spcPct val="160000"/>
              </a:lnSpc>
            </a:pPr>
            <a:r>
              <a:rPr lang="en-US" sz="3000" dirty="0" smtClean="0">
                <a:cs typeface="Arial" pitchFamily="34" charset="0"/>
              </a:rPr>
              <a:t>What about experience with mobile apps?</a:t>
            </a:r>
            <a:endParaRPr lang="en-US" sz="3000" dirty="0">
              <a:cs typeface="Arial" pitchFamily="34" charset="0"/>
            </a:endParaRPr>
          </a:p>
          <a:p>
            <a:pPr lvl="2">
              <a:lnSpc>
                <a:spcPct val="160000"/>
              </a:lnSpc>
            </a:pPr>
            <a:r>
              <a:rPr lang="en-US" sz="2600" dirty="0" smtClean="0">
                <a:cs typeface="Arial" pitchFamily="34" charset="0"/>
              </a:rPr>
              <a:t>Manual or automation</a:t>
            </a:r>
            <a:endParaRPr lang="en-US" sz="2600" dirty="0">
              <a:cs typeface="Arial" pitchFamily="34" charset="0"/>
            </a:endParaRPr>
          </a:p>
          <a:p>
            <a:pPr lvl="2">
              <a:lnSpc>
                <a:spcPct val="160000"/>
              </a:lnSpc>
            </a:pPr>
            <a:endParaRPr lang="en-US" dirty="0" smtClean="0"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4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cs typeface="Arial" pitchFamily="34" charset="0"/>
              </a:rPr>
              <a:t>What are the latest version of Android and iOS?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cs typeface="Arial" pitchFamily="34" charset="0"/>
              </a:rPr>
              <a:t>What is the extension of Android and iOS apps?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cs typeface="Arial" pitchFamily="34" charset="0"/>
              </a:rPr>
              <a:t>What is difference between Emulators/Simulators?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cs typeface="Arial" pitchFamily="34" charset="0"/>
              </a:rPr>
              <a:t>What is difference between Native/Hybrid Apps?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cs typeface="Arial" pitchFamily="34" charset="0"/>
              </a:rPr>
              <a:t>What is </a:t>
            </a:r>
            <a:r>
              <a:rPr lang="en-US" dirty="0" err="1" smtClean="0">
                <a:cs typeface="Arial" pitchFamily="34" charset="0"/>
              </a:rPr>
              <a:t>Xcode</a:t>
            </a:r>
            <a:r>
              <a:rPr lang="en-US" dirty="0" smtClean="0">
                <a:cs typeface="Arial" pitchFamily="34" charset="0"/>
              </a:rPr>
              <a:t>?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cs typeface="Arial" pitchFamily="34" charset="0"/>
              </a:rPr>
              <a:t>What is </a:t>
            </a:r>
            <a:r>
              <a:rPr lang="en-US" dirty="0" err="1" smtClean="0">
                <a:cs typeface="Arial" pitchFamily="34" charset="0"/>
              </a:rPr>
              <a:t>adb</a:t>
            </a:r>
            <a:r>
              <a:rPr lang="en-US" dirty="0" smtClean="0">
                <a:cs typeface="Arial" pitchFamily="34" charset="0"/>
              </a:rPr>
              <a:t>?</a:t>
            </a:r>
            <a:endParaRPr lang="en-US" dirty="0"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44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 smtClean="0">
                <a:cs typeface="Arial" pitchFamily="34" charset="0"/>
              </a:rPr>
              <a:t>How you run automation at your company?</a:t>
            </a:r>
          </a:p>
          <a:p>
            <a:pPr>
              <a:lnSpc>
                <a:spcPct val="160000"/>
              </a:lnSpc>
            </a:pPr>
            <a:r>
              <a:rPr lang="en-US" dirty="0" smtClean="0">
                <a:cs typeface="Arial" pitchFamily="34" charset="0"/>
              </a:rPr>
              <a:t>Do you want to know more about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cs typeface="Arial" pitchFamily="34" charset="0"/>
              </a:rPr>
              <a:t>CI systems and how to run tests on CI</a:t>
            </a:r>
          </a:p>
          <a:p>
            <a:pPr lvl="1">
              <a:lnSpc>
                <a:spcPct val="160000"/>
              </a:lnSpc>
            </a:pPr>
            <a:r>
              <a:rPr lang="en-US" dirty="0" smtClean="0">
                <a:cs typeface="Arial" pitchFamily="34" charset="0"/>
              </a:rPr>
              <a:t>Local build/test lab setup and maintenance</a:t>
            </a:r>
          </a:p>
          <a:p>
            <a:pPr>
              <a:lnSpc>
                <a:spcPct val="160000"/>
              </a:lnSpc>
            </a:pPr>
            <a:endParaRPr lang="en-US" dirty="0"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063752"/>
          </a:xfrm>
        </p:spPr>
        <p:txBody>
          <a:bodyPr/>
          <a:lstStyle/>
          <a:p>
            <a:pPr algn="ctr"/>
            <a:r>
              <a:rPr lang="en-US" dirty="0" smtClean="0"/>
              <a:t>Mobile Testing Intro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317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Mobile?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4100" dirty="0">
                <a:cs typeface="Arial" pitchFamily="34" charset="0"/>
              </a:rPr>
              <a:t>Imagine that now I need to:</a:t>
            </a:r>
          </a:p>
          <a:p>
            <a:pPr lvl="1">
              <a:lnSpc>
                <a:spcPct val="150000"/>
              </a:lnSpc>
            </a:pPr>
            <a:r>
              <a:rPr lang="en-US" sz="3600" dirty="0">
                <a:cs typeface="Arial" pitchFamily="34" charset="0"/>
              </a:rPr>
              <a:t>Pay my electricity bill</a:t>
            </a:r>
          </a:p>
          <a:p>
            <a:pPr lvl="1">
              <a:lnSpc>
                <a:spcPct val="150000"/>
              </a:lnSpc>
            </a:pPr>
            <a:r>
              <a:rPr lang="en-US" sz="3600" dirty="0">
                <a:cs typeface="Arial" pitchFamily="34" charset="0"/>
              </a:rPr>
              <a:t>Communicate with my manager/friends/family...</a:t>
            </a:r>
          </a:p>
          <a:p>
            <a:pPr lvl="1">
              <a:lnSpc>
                <a:spcPct val="150000"/>
              </a:lnSpc>
            </a:pPr>
            <a:r>
              <a:rPr lang="en-US" sz="3600" dirty="0">
                <a:cs typeface="Arial" pitchFamily="34" charset="0"/>
              </a:rPr>
              <a:t>Buy </a:t>
            </a:r>
            <a:r>
              <a:rPr lang="en-US" sz="3600" dirty="0" smtClean="0">
                <a:cs typeface="Arial" pitchFamily="34" charset="0"/>
              </a:rPr>
              <a:t>something, but I don't have the time to go to a store</a:t>
            </a:r>
            <a:endParaRPr lang="en-US" sz="3600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3600" dirty="0">
                <a:cs typeface="Arial" pitchFamily="34" charset="0"/>
              </a:rPr>
              <a:t>Book a </a:t>
            </a:r>
            <a:r>
              <a:rPr lang="en-US" sz="3600" dirty="0" smtClean="0">
                <a:cs typeface="Arial" pitchFamily="34" charset="0"/>
              </a:rPr>
              <a:t>hotel</a:t>
            </a:r>
          </a:p>
          <a:p>
            <a:pPr>
              <a:lnSpc>
                <a:spcPct val="150000"/>
              </a:lnSpc>
            </a:pPr>
            <a:r>
              <a:rPr lang="en-US" sz="4100" dirty="0">
                <a:cs typeface="Arial" pitchFamily="34" charset="0"/>
              </a:rPr>
              <a:t>What do I need to perform these activities?</a:t>
            </a:r>
          </a:p>
          <a:p>
            <a:pPr lvl="1">
              <a:lnSpc>
                <a:spcPct val="150000"/>
              </a:lnSpc>
            </a:pPr>
            <a:r>
              <a:rPr lang="en-US" sz="3600" dirty="0" smtClean="0">
                <a:cs typeface="Arial" pitchFamily="34" charset="0"/>
              </a:rPr>
              <a:t>Internet </a:t>
            </a:r>
            <a:r>
              <a:rPr lang="en-US" sz="3600" dirty="0">
                <a:cs typeface="Arial" pitchFamily="34" charset="0"/>
              </a:rPr>
              <a:t>connectivity</a:t>
            </a:r>
          </a:p>
          <a:p>
            <a:pPr lvl="1">
              <a:lnSpc>
                <a:spcPct val="150000"/>
              </a:lnSpc>
            </a:pPr>
            <a:r>
              <a:rPr lang="en-US" sz="3600" dirty="0">
                <a:cs typeface="Arial" pitchFamily="34" charset="0"/>
              </a:rPr>
              <a:t>A smartphone </a:t>
            </a:r>
            <a:r>
              <a:rPr lang="en-US" sz="3600" dirty="0" smtClean="0">
                <a:cs typeface="Arial" pitchFamily="34" charset="0"/>
              </a:rPr>
              <a:t>and mobile </a:t>
            </a:r>
            <a:r>
              <a:rPr lang="en-US" sz="3600" dirty="0">
                <a:cs typeface="Arial" pitchFamily="34" charset="0"/>
              </a:rPr>
              <a:t>app to do the job</a:t>
            </a:r>
          </a:p>
        </p:txBody>
      </p:sp>
    </p:spTree>
    <p:extLst>
      <p:ext uri="{BB962C8B-B14F-4D97-AF65-F5344CB8AC3E}">
        <p14:creationId xmlns:p14="http://schemas.microsoft.com/office/powerpoint/2010/main" val="302355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We Test Mobile?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The increase in usage of mobile </a:t>
            </a:r>
            <a:r>
              <a:rPr lang="en-US" dirty="0" smtClean="0">
                <a:cs typeface="Arial" pitchFamily="34" charset="0"/>
              </a:rPr>
              <a:t>devices</a:t>
            </a:r>
          </a:p>
        </p:txBody>
      </p:sp>
      <p:pic>
        <p:nvPicPr>
          <p:cNvPr id="1026" name="Picture 2" descr="http://o2creative.com/wp-content/uploads/2015/03/desktop-mobile-sta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44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97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We Test Mobile?</a:t>
            </a:r>
          </a:p>
        </p:txBody>
      </p:sp>
      <p:pic>
        <p:nvPicPr>
          <p:cNvPr id="1028" name="Picture 4" descr="https://lh5.googleusercontent.com/3RtRnTloWTTqOC-12T_McLXy46xX0-iqvHjGlqclF5yDs0bidPTqPCbHMAtJPG62egJk4hygywy6q6bkR1cIpR1-pB_Hz6yMkyBUF919n9-kxOGmkHRmfZRPks_wK4zzgCHzoP8y4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3" y="2286000"/>
            <a:ext cx="9123217" cy="456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27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Learning System</a:t>
            </a:r>
          </a:p>
          <a:p>
            <a:pPr lvl="1"/>
            <a:r>
              <a:rPr lang="en-US" dirty="0"/>
              <a:t>URL: http://learn.pragmatic.bg/</a:t>
            </a:r>
          </a:p>
          <a:p>
            <a:pPr lvl="1"/>
            <a:r>
              <a:rPr lang="en-US" dirty="0"/>
              <a:t>User: your email</a:t>
            </a:r>
          </a:p>
          <a:p>
            <a:pPr lvl="1"/>
            <a:r>
              <a:rPr lang="en-US" dirty="0"/>
              <a:t>Pass: </a:t>
            </a:r>
            <a:r>
              <a:rPr lang="en-US" dirty="0" smtClean="0"/>
              <a:t>welcome123</a:t>
            </a:r>
          </a:p>
          <a:p>
            <a:pPr lvl="1"/>
            <a:endParaRPr lang="en-US" dirty="0"/>
          </a:p>
          <a:p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 err="1"/>
              <a:t>Wifi</a:t>
            </a:r>
            <a:r>
              <a:rPr lang="en-US" dirty="0"/>
              <a:t>: London</a:t>
            </a:r>
          </a:p>
          <a:p>
            <a:pPr lvl="1"/>
            <a:r>
              <a:rPr lang="en-US" dirty="0"/>
              <a:t>Pass: </a:t>
            </a:r>
            <a:r>
              <a:rPr lang="en-US" dirty="0" smtClean="0"/>
              <a:t>knowledge123</a:t>
            </a:r>
          </a:p>
          <a:p>
            <a:endParaRPr lang="en-US" dirty="0" smtClean="0"/>
          </a:p>
          <a:p>
            <a:r>
              <a:rPr lang="en-US" dirty="0" smtClean="0"/>
              <a:t>Other Resources</a:t>
            </a:r>
            <a:endParaRPr lang="en-US" dirty="0"/>
          </a:p>
          <a:p>
            <a:pPr lvl="1"/>
            <a:r>
              <a:rPr lang="en-US" dirty="0" smtClean="0"/>
              <a:t>https</a:t>
            </a:r>
            <a:r>
              <a:rPr lang="en-US" dirty="0"/>
              <a:t>://github.com/dtopuzov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33393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We Test Mobile?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Very low </a:t>
            </a:r>
            <a:r>
              <a:rPr lang="en-US" dirty="0">
                <a:cs typeface="Arial" pitchFamily="34" charset="0"/>
              </a:rPr>
              <a:t>tolerance for buggy mobile </a:t>
            </a:r>
            <a:r>
              <a:rPr lang="en-US" dirty="0" smtClean="0">
                <a:cs typeface="Arial" pitchFamily="34" charset="0"/>
              </a:rPr>
              <a:t>applications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People hate when apps crash, </a:t>
            </a:r>
            <a:r>
              <a:rPr lang="en-US" dirty="0" smtClean="0"/>
              <a:t>slow </a:t>
            </a:r>
            <a:r>
              <a:rPr lang="en-US" dirty="0"/>
              <a:t>down or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According </a:t>
            </a:r>
            <a:r>
              <a:rPr lang="en-US" dirty="0"/>
              <a:t>to a </a:t>
            </a:r>
            <a:r>
              <a:rPr lang="en-US" dirty="0">
                <a:hlinkClick r:id="rId2"/>
              </a:rPr>
              <a:t>survey by Dimensional Research</a:t>
            </a:r>
            <a:endParaRPr lang="en-US" dirty="0"/>
          </a:p>
          <a:p>
            <a:pPr lvl="2">
              <a:lnSpc>
                <a:spcPct val="150000"/>
              </a:lnSpc>
            </a:pPr>
            <a:r>
              <a:rPr lang="en-US" dirty="0"/>
              <a:t>61% of users expect mobile apps to start within </a:t>
            </a:r>
            <a:r>
              <a:rPr lang="en-US" dirty="0" smtClean="0"/>
              <a:t>4 </a:t>
            </a:r>
            <a:r>
              <a:rPr lang="en-US" dirty="0"/>
              <a:t>seconds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49% percent want responses to inputs in </a:t>
            </a:r>
            <a:r>
              <a:rPr lang="en-US" dirty="0" smtClean="0"/>
              <a:t>2 </a:t>
            </a:r>
            <a:r>
              <a:rPr lang="en-US" dirty="0"/>
              <a:t>seconds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If an app crashes, freezes, or has errors, 53% percent of users will uninstall </a:t>
            </a:r>
            <a:r>
              <a:rPr lang="en-US" dirty="0" smtClean="0"/>
              <a:t>it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86579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We Test Mobile?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impact of mobile application </a:t>
            </a:r>
            <a:r>
              <a:rPr lang="en-US" dirty="0" smtClean="0"/>
              <a:t>bugs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Poor </a:t>
            </a:r>
            <a:r>
              <a:rPr lang="en-US" dirty="0"/>
              <a:t>user </a:t>
            </a:r>
            <a:r>
              <a:rPr lang="en-US" dirty="0" smtClean="0"/>
              <a:t>experience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Decrease in the application’s store rating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</a:rPr>
              <a:t>Warning: You can not delete bad comments and scores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Switching to competitor’s applications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 </a:t>
            </a:r>
            <a:r>
              <a:rPr lang="en-US" dirty="0"/>
              <a:t>loss of reputation and </a:t>
            </a:r>
            <a:r>
              <a:rPr lang="en-US" dirty="0" smtClean="0"/>
              <a:t>credibility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Reduction </a:t>
            </a:r>
            <a:r>
              <a:rPr lang="en-US" dirty="0"/>
              <a:t>in sales if it is a </a:t>
            </a:r>
            <a:r>
              <a:rPr lang="en-US" dirty="0" smtClean="0"/>
              <a:t>paid application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36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We Test Mobile?</a:t>
            </a:r>
          </a:p>
        </p:txBody>
      </p:sp>
      <p:pic>
        <p:nvPicPr>
          <p:cNvPr id="3074" name="Picture 2" descr="https://lh6.googleusercontent.com/gNiDROAQRWrJilVtwEuV7fHoohUwN7ljvgtqZY5ay00MK_qUK5RCeAYmk8-7aXA4y2xArLbfrlT1edtP5CEc0ry7_29Wrkv6WYthsIzrT2QTkOMFL2LIJxy7K46KPeM-AGyBQceeP1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391400" cy="516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22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We Test Mobile?</a:t>
            </a:r>
          </a:p>
        </p:txBody>
      </p:sp>
      <p:pic>
        <p:nvPicPr>
          <p:cNvPr id="4098" name="Picture 2" descr="https://lh6.googleusercontent.com/7W8PNU_xxd7B3N2VtaOmBJxrJeL0m_a6Lvrd6Bhk9XNt-deHkFkwY77XO0VUsEGnE4CnvtGUEsvPZRwXfowFCrRLngxqze5q-qUh72qdZzmG4WRQuSJ6lHWXc5UvROdt-tJjY8g_gJ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93520"/>
            <a:ext cx="9144000" cy="53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60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We Can Test?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Functional Testing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Performance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UX/Usability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Security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Accessibility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Localization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21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Functional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This is what we will do in next weeks </a:t>
            </a:r>
            <a:r>
              <a:rPr lang="en-US" dirty="0" smtClean="0">
                <a:cs typeface="Arial" pitchFamily="34" charset="0"/>
                <a:sym typeface="Wingdings" panose="05000000000000000000" pitchFamily="2" charset="2"/>
              </a:rPr>
              <a:t></a:t>
            </a:r>
            <a:endParaRPr lang="en-US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7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Loading Time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App Responsiveness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Smooth Animations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Resource Usage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Disk space, Memory, CPU, Network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Question: 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How you will load test mobile app?</a:t>
            </a:r>
          </a:p>
        </p:txBody>
      </p:sp>
    </p:spTree>
    <p:extLst>
      <p:ext uri="{BB962C8B-B14F-4D97-AF65-F5344CB8AC3E}">
        <p14:creationId xmlns:p14="http://schemas.microsoft.com/office/powerpoint/2010/main" val="199027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UX/Usability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This is something that should not be done by QAs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Obvious issues can be found by anyone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You do need “QA Gurus with UX skills” to find that login button is not visible or too small to be clicked 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Things that are “</a:t>
            </a:r>
            <a:r>
              <a:rPr lang="bg-BG" dirty="0" smtClean="0">
                <a:cs typeface="Arial" pitchFamily="34" charset="0"/>
              </a:rPr>
              <a:t>въпрос на вкус</a:t>
            </a:r>
            <a:r>
              <a:rPr lang="en-US" dirty="0" smtClean="0">
                <a:cs typeface="Arial" pitchFamily="34" charset="0"/>
              </a:rPr>
              <a:t>” can be evaluated only with A/B Testing</a:t>
            </a:r>
            <a:endParaRPr lang="bg-BG" dirty="0" smtClean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Watch “</a:t>
            </a:r>
            <a:r>
              <a:rPr lang="en-US" dirty="0" smtClean="0">
                <a:cs typeface="Arial" pitchFamily="34" charset="0"/>
                <a:hlinkClick r:id="rId2"/>
              </a:rPr>
              <a:t>UX Usability Testing and Its Impact</a:t>
            </a:r>
            <a:r>
              <a:rPr lang="en-US" dirty="0" smtClean="0">
                <a:cs typeface="Arial" pitchFamily="34" charset="0"/>
              </a:rPr>
              <a:t>” by </a:t>
            </a:r>
            <a:r>
              <a:rPr lang="en-US" dirty="0" err="1" smtClean="0">
                <a:cs typeface="Arial" pitchFamily="34" charset="0"/>
              </a:rPr>
              <a:t>Slavy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Slavov</a:t>
            </a:r>
            <a:r>
              <a:rPr lang="en-US" dirty="0" smtClean="0"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018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UX/Usability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…</a:t>
            </a:r>
            <a:r>
              <a:rPr lang="bg-BG" dirty="0" smtClean="0">
                <a:cs typeface="Arial" pitchFamily="34" charset="0"/>
              </a:rPr>
              <a:t>и все пак, бъдете информирани!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Android has its own </a:t>
            </a:r>
            <a:r>
              <a:rPr lang="en-US" dirty="0" smtClean="0">
                <a:cs typeface="Arial" pitchFamily="34" charset="0"/>
                <a:hlinkClick r:id="rId2"/>
              </a:rPr>
              <a:t>definitions for good UX</a:t>
            </a:r>
            <a:endParaRPr lang="en-US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Do now apply iOS design to Android apps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Example: Do not put tabs at the bottom</a:t>
            </a:r>
            <a:endParaRPr lang="en-US" dirty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Google </a:t>
            </a:r>
            <a:r>
              <a:rPr lang="en-US" sz="2800" dirty="0" smtClean="0">
                <a:cs typeface="Arial" pitchFamily="34" charset="0"/>
                <a:hlinkClick r:id="rId3"/>
              </a:rPr>
              <a:t>recommendations for mobile web</a:t>
            </a:r>
            <a:endParaRPr lang="en-US" sz="2800" dirty="0" smtClean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950641"/>
            <a:ext cx="4191000" cy="190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This is something that should not be done by QAs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Usually QAs are not security experts and having QA testing security is like having a QA doing a surgery or driving a plain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Same as UX – QA can cover basic things, for more advanced security testing please get a hacker </a:t>
            </a:r>
            <a:r>
              <a:rPr lang="en-US" dirty="0" smtClean="0">
                <a:cs typeface="Arial" pitchFamily="34" charset="0"/>
                <a:sym typeface="Wingdings" panose="05000000000000000000" pitchFamily="2" charset="2"/>
              </a:rPr>
              <a:t></a:t>
            </a:r>
            <a:endParaRPr lang="en-US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Lecturer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Dimitar</a:t>
            </a:r>
            <a:r>
              <a:rPr lang="en-US" dirty="0" smtClean="0"/>
              <a:t> </a:t>
            </a:r>
            <a:r>
              <a:rPr lang="en-US" dirty="0" err="1" smtClean="0"/>
              <a:t>Topuzov</a:t>
            </a:r>
            <a:endParaRPr lang="en-US" dirty="0" smtClean="0"/>
          </a:p>
          <a:p>
            <a:pPr lvl="1"/>
            <a:r>
              <a:rPr lang="en-US" dirty="0" smtClean="0"/>
              <a:t>QA Architect @Progress</a:t>
            </a:r>
          </a:p>
          <a:p>
            <a:pPr lvl="1"/>
            <a:r>
              <a:rPr lang="en-US" dirty="0" smtClean="0"/>
              <a:t>Lecturer @Pragmatic</a:t>
            </a:r>
          </a:p>
          <a:p>
            <a:pPr lvl="1"/>
            <a:r>
              <a:rPr lang="en-US" dirty="0" smtClean="0"/>
              <a:t>12 years in quality engineering</a:t>
            </a:r>
          </a:p>
          <a:p>
            <a:pPr lvl="1"/>
            <a:r>
              <a:rPr lang="en-US" dirty="0" smtClean="0"/>
              <a:t>Experienced in testing of</a:t>
            </a:r>
          </a:p>
          <a:p>
            <a:pPr lvl="2"/>
            <a:r>
              <a:rPr lang="en-US" dirty="0" smtClean="0"/>
              <a:t>Android and iOS mobile apps</a:t>
            </a:r>
          </a:p>
          <a:p>
            <a:pPr lvl="2"/>
            <a:r>
              <a:rPr lang="en-US" dirty="0" smtClean="0"/>
              <a:t>Web and Web Services</a:t>
            </a:r>
          </a:p>
          <a:p>
            <a:pPr lvl="2"/>
            <a:r>
              <a:rPr lang="en-US" dirty="0" smtClean="0"/>
              <a:t>UI components for WPF (Windows desktop apps)</a:t>
            </a:r>
          </a:p>
          <a:p>
            <a:pPr lvl="2"/>
            <a:r>
              <a:rPr lang="en-US" dirty="0" smtClean="0"/>
              <a:t>Testing tools (Borland’s Silk product line) </a:t>
            </a:r>
          </a:p>
          <a:p>
            <a:pPr lvl="2"/>
            <a:r>
              <a:rPr lang="en-US" dirty="0" smtClean="0"/>
              <a:t>BI </a:t>
            </a:r>
            <a:r>
              <a:rPr lang="en-US" dirty="0"/>
              <a:t>and Data </a:t>
            </a:r>
            <a:r>
              <a:rPr lang="en-US" dirty="0" smtClean="0"/>
              <a:t>Warehouse products</a:t>
            </a:r>
          </a:p>
          <a:p>
            <a:pPr lvl="2"/>
            <a:r>
              <a:rPr lang="en-US" dirty="0" smtClean="0"/>
              <a:t>…and other things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  <a:p>
            <a:pPr lvl="1"/>
            <a:endParaRPr lang="bg-BG" dirty="0"/>
          </a:p>
        </p:txBody>
      </p:sp>
      <p:pic>
        <p:nvPicPr>
          <p:cNvPr id="4" name="Picture 2" descr="http://dev.bg/wp-content/uploads/2016/05/Dimitar-Topuzov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75260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69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Accessibility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There are some people with disabilities and some governments care about them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Each platform provide some Accessibility mechanism </a:t>
            </a:r>
            <a:endParaRPr lang="en-US" dirty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Make sure your app accessibility is OK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Utilize some screen readers (build-in or 3</a:t>
            </a:r>
            <a:r>
              <a:rPr lang="en-US" baseline="30000" dirty="0" smtClean="0">
                <a:cs typeface="Arial" pitchFamily="34" charset="0"/>
              </a:rPr>
              <a:t>rd</a:t>
            </a:r>
            <a:r>
              <a:rPr lang="en-US" dirty="0" smtClean="0">
                <a:cs typeface="Arial" pitchFamily="34" charset="0"/>
              </a:rPr>
              <a:t> party)</a:t>
            </a:r>
          </a:p>
        </p:txBody>
      </p:sp>
    </p:spTree>
    <p:extLst>
      <p:ext uri="{BB962C8B-B14F-4D97-AF65-F5344CB8AC3E}">
        <p14:creationId xmlns:p14="http://schemas.microsoft.com/office/powerpoint/2010/main" val="204552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Localization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 localizations</a:t>
            </a:r>
          </a:p>
          <a:p>
            <a:pPr lvl="1"/>
            <a:r>
              <a:rPr lang="en-US" dirty="0"/>
              <a:t>Text is translated, grammar is ok</a:t>
            </a:r>
          </a:p>
          <a:p>
            <a:pPr lvl="1"/>
            <a:r>
              <a:rPr lang="en-US" dirty="0"/>
              <a:t>Elements holding the text are </a:t>
            </a:r>
            <a:r>
              <a:rPr lang="en-US" dirty="0" smtClean="0"/>
              <a:t>properly </a:t>
            </a:r>
            <a:r>
              <a:rPr lang="en-US" dirty="0"/>
              <a:t>resized</a:t>
            </a:r>
          </a:p>
          <a:p>
            <a:pPr lvl="1"/>
            <a:r>
              <a:rPr lang="en-US" dirty="0" smtClean="0"/>
              <a:t>Elements still fits </a:t>
            </a:r>
            <a:r>
              <a:rPr lang="en-US" dirty="0"/>
              <a:t>on the screen at different resolutions</a:t>
            </a:r>
          </a:p>
          <a:p>
            <a:pPr lvl="1"/>
            <a:r>
              <a:rPr lang="en-US" dirty="0"/>
              <a:t>Visual layout is consistent with the native edition's </a:t>
            </a:r>
            <a:r>
              <a:rPr lang="en-US" dirty="0" smtClean="0"/>
              <a:t>layout (right-to-left, left-to-</a:t>
            </a:r>
            <a:r>
              <a:rPr lang="en-US" dirty="0"/>
              <a:t>right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Time zones</a:t>
            </a:r>
          </a:p>
          <a:p>
            <a:pPr lvl="1"/>
            <a:r>
              <a:rPr lang="en-US" dirty="0"/>
              <a:t>Verify that time zone changes are handled gracefully for your mobile </a:t>
            </a:r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8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is not enough!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</a:t>
            </a:r>
            <a:r>
              <a:rPr lang="en-US" dirty="0"/>
              <a:t>code analysis</a:t>
            </a:r>
            <a:endParaRPr lang="en-US" dirty="0" smtClean="0"/>
          </a:p>
          <a:p>
            <a:r>
              <a:rPr lang="en-US" dirty="0" smtClean="0"/>
              <a:t>Code-reviews</a:t>
            </a:r>
          </a:p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Testing API/Backend</a:t>
            </a:r>
          </a:p>
          <a:p>
            <a:pPr lvl="1"/>
            <a:r>
              <a:rPr lang="en-US" dirty="0" smtClean="0"/>
              <a:t>Usually app consume some REST service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Testing your mobile apps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Functional/Performance/UX/Security/Accessibility</a:t>
            </a:r>
          </a:p>
          <a:p>
            <a:r>
              <a:rPr lang="en-US" dirty="0" smtClean="0"/>
              <a:t>Analytics and Monitoring</a:t>
            </a:r>
          </a:p>
          <a:p>
            <a:pPr lvl="1"/>
            <a:r>
              <a:rPr lang="en-US" dirty="0" smtClean="0"/>
              <a:t>Feature usage</a:t>
            </a:r>
          </a:p>
          <a:p>
            <a:pPr lvl="1"/>
            <a:r>
              <a:rPr lang="en-US" dirty="0" smtClean="0"/>
              <a:t>Error and crash reporting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0098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063752"/>
          </a:xfrm>
        </p:spPr>
        <p:txBody>
          <a:bodyPr/>
          <a:lstStyle/>
          <a:p>
            <a:pPr algn="ctr"/>
            <a:r>
              <a:rPr lang="en-US" dirty="0"/>
              <a:t>Challenges in Mobile Testing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8821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Fragmentation of mobile devices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40+ iOS devices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18K</a:t>
            </a:r>
            <a:r>
              <a:rPr lang="en-US" dirty="0">
                <a:cs typeface="Arial" pitchFamily="34" charset="0"/>
              </a:rPr>
              <a:t>+ Android devices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Different hardware and screen sizes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Different network types (2G, 3G, 4G or WIFI)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Different OS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Android, iOS, Windows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5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Android Fragmentation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0949"/>
            <a:ext cx="9144000" cy="54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5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Android Fragmentation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" y="1403461"/>
            <a:ext cx="9127958" cy="548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1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Frequency of OS releases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Android has a major release each </a:t>
            </a:r>
            <a:r>
              <a:rPr lang="en-US" dirty="0" smtClean="0">
                <a:cs typeface="Arial" pitchFamily="34" charset="0"/>
              </a:rPr>
              <a:t>year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Sometimes even two major releases in one year</a:t>
            </a:r>
            <a:endParaRPr lang="en-US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iOS has major release each year and at least several minor releases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Murphy's law applies for OS releases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Both Android and iOS release major version in almost the same time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Usually in the autumn (September)</a:t>
            </a:r>
          </a:p>
        </p:txBody>
      </p:sp>
    </p:spTree>
    <p:extLst>
      <p:ext uri="{BB962C8B-B14F-4D97-AF65-F5344CB8AC3E}">
        <p14:creationId xmlns:p14="http://schemas.microsoft.com/office/powerpoint/2010/main" val="62090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Murphy's law applies for OS releases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To test on latest iOS you need latest tooling (</a:t>
            </a:r>
            <a:r>
              <a:rPr lang="en-US" dirty="0" err="1" smtClean="0">
                <a:cs typeface="Arial" pitchFamily="34" charset="0"/>
              </a:rPr>
              <a:t>Xcode</a:t>
            </a:r>
            <a:r>
              <a:rPr lang="en-US" dirty="0" smtClean="0">
                <a:cs typeface="Arial" pitchFamily="34" charset="0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Latest </a:t>
            </a:r>
            <a:r>
              <a:rPr lang="en-US" dirty="0" err="1" smtClean="0">
                <a:cs typeface="Arial" pitchFamily="34" charset="0"/>
              </a:rPr>
              <a:t>Xcode</a:t>
            </a:r>
            <a:r>
              <a:rPr lang="en-US" dirty="0" smtClean="0">
                <a:cs typeface="Arial" pitchFamily="34" charset="0"/>
              </a:rPr>
              <a:t> may also need latest </a:t>
            </a:r>
            <a:r>
              <a:rPr lang="en-US" dirty="0" err="1" smtClean="0">
                <a:cs typeface="Arial" pitchFamily="34" charset="0"/>
              </a:rPr>
              <a:t>macOS</a:t>
            </a:r>
            <a:endParaRPr lang="en-US" dirty="0" smtClean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Usually Apple release 5 to 7 beta versions before official release</a:t>
            </a:r>
          </a:p>
          <a:p>
            <a:pPr lvl="3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You need to reinstall it each time (~5GB)</a:t>
            </a:r>
          </a:p>
          <a:p>
            <a:pPr lvl="3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After each reinstall you usually need to install iOS SDKs once again</a:t>
            </a:r>
          </a:p>
        </p:txBody>
      </p:sp>
    </p:spTree>
    <p:extLst>
      <p:ext uri="{BB962C8B-B14F-4D97-AF65-F5344CB8AC3E}">
        <p14:creationId xmlns:p14="http://schemas.microsoft.com/office/powerpoint/2010/main" val="327449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Course </a:t>
            </a:r>
          </a:p>
          <a:p>
            <a:pPr lvl="1"/>
            <a:r>
              <a:rPr lang="en-US" dirty="0" smtClean="0"/>
              <a:t>Course content</a:t>
            </a:r>
          </a:p>
          <a:p>
            <a:pPr lvl="1"/>
            <a:r>
              <a:rPr lang="en-US" dirty="0" smtClean="0"/>
              <a:t>Q&amp;A</a:t>
            </a:r>
          </a:p>
          <a:p>
            <a:r>
              <a:rPr lang="en-US" dirty="0" smtClean="0"/>
              <a:t>Mobile Testing Intro</a:t>
            </a:r>
            <a:endParaRPr lang="en-US" dirty="0"/>
          </a:p>
          <a:p>
            <a:pPr lvl="1"/>
            <a:r>
              <a:rPr lang="en-US" dirty="0" smtClean="0"/>
              <a:t>Why mobile testing is important</a:t>
            </a:r>
          </a:p>
          <a:p>
            <a:pPr lvl="1"/>
            <a:r>
              <a:rPr lang="en-US" dirty="0" smtClean="0"/>
              <a:t>Challenges in mobile testing</a:t>
            </a:r>
          </a:p>
          <a:p>
            <a:pPr lvl="1"/>
            <a:r>
              <a:rPr lang="en-US" dirty="0" smtClean="0"/>
              <a:t>Type of mobile apps</a:t>
            </a:r>
          </a:p>
          <a:p>
            <a:pPr lvl="1"/>
            <a:r>
              <a:rPr lang="en-US" dirty="0" smtClean="0"/>
              <a:t>Common issues</a:t>
            </a:r>
          </a:p>
          <a:p>
            <a:pPr lvl="1"/>
            <a:r>
              <a:rPr lang="en-US" dirty="0" smtClean="0"/>
              <a:t>Emulators, simulators, real devices</a:t>
            </a:r>
            <a:endParaRPr lang="en-US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50881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New Capabilities to test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Camera, GPS, </a:t>
            </a:r>
            <a:r>
              <a:rPr lang="en-US" dirty="0" smtClean="0">
                <a:cs typeface="Arial" pitchFamily="34" charset="0"/>
              </a:rPr>
              <a:t>Voice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Battery usage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Data consumption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Wearables</a:t>
            </a:r>
          </a:p>
        </p:txBody>
      </p:sp>
    </p:spTree>
    <p:extLst>
      <p:ext uri="{BB962C8B-B14F-4D97-AF65-F5344CB8AC3E}">
        <p14:creationId xmlns:p14="http://schemas.microsoft.com/office/powerpoint/2010/main" val="54377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Orientation</a:t>
            </a:r>
          </a:p>
          <a:p>
            <a:pPr>
              <a:lnSpc>
                <a:spcPct val="150000"/>
              </a:lnSpc>
            </a:pPr>
            <a:r>
              <a:rPr lang="en-US" dirty="0"/>
              <a:t>Various interruptions such as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incoming calls and SMS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alarm clock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low </a:t>
            </a:r>
            <a:r>
              <a:rPr lang="en-US" dirty="0"/>
              <a:t>battery alerts</a:t>
            </a:r>
          </a:p>
          <a:p>
            <a:pPr>
              <a:lnSpc>
                <a:spcPct val="150000"/>
              </a:lnSpc>
            </a:pPr>
            <a:r>
              <a:rPr lang="en-US" dirty="0"/>
              <a:t>Gestures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touching, multi-touching, zooming, paging and navigation</a:t>
            </a:r>
          </a:p>
        </p:txBody>
      </p:sp>
    </p:spTree>
    <p:extLst>
      <p:ext uri="{BB962C8B-B14F-4D97-AF65-F5344CB8AC3E}">
        <p14:creationId xmlns:p14="http://schemas.microsoft.com/office/powerpoint/2010/main" val="284776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711082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3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1447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The Most Terrifying 5 Words in Testing</a:t>
            </a:r>
            <a:endParaRPr lang="en-US" dirty="0" smtClean="0"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78820" y="5715000"/>
            <a:ext cx="5986360" cy="99060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 algn="r">
              <a:lnSpc>
                <a:spcPct val="150000"/>
              </a:lnSpc>
              <a:buNone/>
            </a:pPr>
            <a:r>
              <a:rPr lang="en-US" dirty="0">
                <a:cs typeface="Arial" pitchFamily="34" charset="0"/>
              </a:rPr>
              <a:t>...by Dan Cuellar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820" y="2511809"/>
            <a:ext cx="5986360" cy="320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1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1447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The Most Terrifying 5 Words in Testing</a:t>
            </a:r>
            <a:endParaRPr lang="en-US" dirty="0" smtClean="0"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09762" y="5715000"/>
            <a:ext cx="5324475" cy="99060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 algn="r">
              <a:lnSpc>
                <a:spcPct val="150000"/>
              </a:lnSpc>
              <a:buNone/>
            </a:pPr>
            <a:r>
              <a:rPr lang="en-US" dirty="0">
                <a:cs typeface="Arial" pitchFamily="34" charset="0"/>
              </a:rPr>
              <a:t>...by </a:t>
            </a:r>
            <a:r>
              <a:rPr lang="en-US" dirty="0" smtClean="0">
                <a:cs typeface="Arial" pitchFamily="34" charset="0"/>
              </a:rPr>
              <a:t>Uncle </a:t>
            </a:r>
            <a:r>
              <a:rPr lang="en-US" dirty="0" err="1" smtClean="0">
                <a:cs typeface="Arial" pitchFamily="34" charset="0"/>
              </a:rPr>
              <a:t>Mitko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1026" name="Picture 2" descr="https://lh6.googleusercontent.com/tKNDQS-4Zq0zaamrtOau25fPzMj22J97NxawAjdUkvuC3yf4A8XWR9AD4wso6i5rBxXiCrKqJi5QldH4rZ4j1Cd1bxPddp-RWewSQwzAtvbtjV6HOEJFZp0lHvwvW-4WXaBDhJGc2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2" y="2514600"/>
            <a:ext cx="532447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46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…one positive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Approval in store is not only headache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Approval is actually vendor doing some testing for you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No details how it is done on iOS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It should be some smoke automation + manual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On Android you app is executed on 10 physical devices with monkey tool for 5 min</a:t>
            </a:r>
            <a:endParaRPr lang="en-US" dirty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Logs are great, including video.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Devices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Devices </a:t>
            </a:r>
            <a:r>
              <a:rPr lang="en-US" dirty="0">
                <a:cs typeface="Arial" pitchFamily="34" charset="0"/>
              </a:rPr>
              <a:t>are not as stable as </a:t>
            </a:r>
            <a:r>
              <a:rPr lang="en-US" dirty="0" smtClean="0">
                <a:cs typeface="Arial" pitchFamily="34" charset="0"/>
              </a:rPr>
              <a:t>PCs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Devices are slow 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You do not test your OS, you test remote mobile OS and communication might be a challenge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iOS testing from non OSX OS is possible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But I don’t recommended it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82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Tooling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Not mature </a:t>
            </a:r>
            <a:r>
              <a:rPr lang="en-US" dirty="0">
                <a:cs typeface="Arial" pitchFamily="34" charset="0"/>
              </a:rPr>
              <a:t>as tooling for Web/Desktop testing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Cross-platform testing is hard (even with cross-platform tools)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Different UI controls </a:t>
            </a:r>
            <a:r>
              <a:rPr lang="en-US" dirty="0" smtClean="0">
                <a:cs typeface="Arial" pitchFamily="34" charset="0"/>
              </a:rPr>
              <a:t>on Android and iOS</a:t>
            </a:r>
            <a:endParaRPr lang="en-US" dirty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Different accessibility </a:t>
            </a:r>
            <a:r>
              <a:rPr lang="en-US" dirty="0" smtClean="0">
                <a:cs typeface="Arial" pitchFamily="34" charset="0"/>
              </a:rPr>
              <a:t>models</a:t>
            </a:r>
            <a:endParaRPr lang="en-US" dirty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Different </a:t>
            </a:r>
            <a:r>
              <a:rPr lang="en-US" dirty="0">
                <a:cs typeface="Arial" pitchFamily="34" charset="0"/>
              </a:rPr>
              <a:t>limitations for Devices/Simulators</a:t>
            </a:r>
          </a:p>
        </p:txBody>
      </p:sp>
    </p:spTree>
    <p:extLst>
      <p:ext uri="{BB962C8B-B14F-4D97-AF65-F5344CB8AC3E}">
        <p14:creationId xmlns:p14="http://schemas.microsoft.com/office/powerpoint/2010/main" val="147577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Writing Tests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It </a:t>
            </a:r>
            <a:r>
              <a:rPr lang="en-US" dirty="0">
                <a:cs typeface="Arial" pitchFamily="34" charset="0"/>
              </a:rPr>
              <a:t>is easy to create test that pass </a:t>
            </a:r>
            <a:r>
              <a:rPr lang="en-US" dirty="0" smtClean="0">
                <a:cs typeface="Arial" pitchFamily="34" charset="0"/>
              </a:rPr>
              <a:t>on some </a:t>
            </a:r>
            <a:r>
              <a:rPr lang="en-US" dirty="0">
                <a:cs typeface="Arial" pitchFamily="34" charset="0"/>
              </a:rPr>
              <a:t>device </a:t>
            </a:r>
            <a:endParaRPr lang="en-US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Making </a:t>
            </a:r>
            <a:r>
              <a:rPr lang="en-US" dirty="0">
                <a:cs typeface="Arial" pitchFamily="34" charset="0"/>
              </a:rPr>
              <a:t>the test passing on all </a:t>
            </a:r>
            <a:r>
              <a:rPr lang="en-US" dirty="0" smtClean="0">
                <a:cs typeface="Arial" pitchFamily="34" charset="0"/>
              </a:rPr>
              <a:t>devices is the hard task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Take in to account screen size and resolution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Take in to account device speed (when wait with timeouts)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Take in to account differences in behavior caused by different OS versions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6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Device Infrastructure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Writing tests that pass locally is the easy part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Usually things changes when you move to CI 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You need to have device unlocked</a:t>
            </a:r>
          </a:p>
          <a:p>
            <a:pPr lvl="2">
              <a:lnSpc>
                <a:spcPct val="150000"/>
              </a:lnSpc>
            </a:pPr>
            <a:r>
              <a:rPr lang="en-US" sz="2600" dirty="0">
                <a:cs typeface="Arial" pitchFamily="34" charset="0"/>
              </a:rPr>
              <a:t>Mobile device can not run apps in </a:t>
            </a:r>
            <a:r>
              <a:rPr lang="en-US" sz="2600" dirty="0" smtClean="0">
                <a:cs typeface="Arial" pitchFamily="34" charset="0"/>
              </a:rPr>
              <a:t>parallel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What will happen if device is always charging?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What will happen if the cleaning lady try to remove the dust from your phones early in thee morning while CI builds are running?</a:t>
            </a:r>
          </a:p>
        </p:txBody>
      </p:sp>
    </p:spTree>
    <p:extLst>
      <p:ext uri="{BB962C8B-B14F-4D97-AF65-F5344CB8AC3E}">
        <p14:creationId xmlns:p14="http://schemas.microsoft.com/office/powerpoint/2010/main" val="4793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bg-BG" dirty="0" smtClean="0">
                <a:cs typeface="Arial" panose="020B0604020202020204" pitchFamily="34" charset="0"/>
              </a:rPr>
              <a:t>Обект на курса</a:t>
            </a:r>
            <a:endParaRPr lang="en-US" dirty="0" smtClean="0">
              <a:cs typeface="Arial" panose="020B0604020202020204" pitchFamily="34" charset="0"/>
            </a:endParaRPr>
          </a:p>
          <a:p>
            <a:pPr lvl="1"/>
            <a:r>
              <a:rPr lang="ru-RU" dirty="0" smtClean="0">
                <a:cs typeface="Arial" panose="020B0604020202020204" pitchFamily="34" charset="0"/>
              </a:rPr>
              <a:t>Основни </a:t>
            </a:r>
            <a:r>
              <a:rPr lang="ru-RU" dirty="0">
                <a:cs typeface="Arial" panose="020B0604020202020204" pitchFamily="34" charset="0"/>
              </a:rPr>
              <a:t>теоретични </a:t>
            </a:r>
            <a:r>
              <a:rPr lang="bg-BG" dirty="0">
                <a:cs typeface="Arial" panose="020B0604020202020204" pitchFamily="34" charset="0"/>
              </a:rPr>
              <a:t>и</a:t>
            </a:r>
            <a:r>
              <a:rPr lang="ru-RU" dirty="0">
                <a:cs typeface="Arial" panose="020B0604020202020204" pitchFamily="34" charset="0"/>
              </a:rPr>
              <a:t> практически </a:t>
            </a:r>
            <a:r>
              <a:rPr lang="ru-RU" dirty="0" smtClean="0">
                <a:cs typeface="Arial" panose="020B0604020202020204" pitchFamily="34" charset="0"/>
              </a:rPr>
              <a:t>познания за функционално тестване </a:t>
            </a:r>
            <a:r>
              <a:rPr lang="bg-BG" dirty="0" smtClean="0">
                <a:cs typeface="Arial" panose="020B0604020202020204" pitchFamily="34" charset="0"/>
              </a:rPr>
              <a:t>на мобилни приложения</a:t>
            </a:r>
            <a:endParaRPr lang="en-US" dirty="0" smtClean="0">
              <a:cs typeface="Arial" panose="020B0604020202020204" pitchFamily="34" charset="0"/>
            </a:endParaRPr>
          </a:p>
          <a:p>
            <a:pPr lvl="1"/>
            <a:r>
              <a:rPr lang="ru-RU" dirty="0" smtClean="0">
                <a:cs typeface="Arial" panose="020B0604020202020204" pitchFamily="34" charset="0"/>
              </a:rPr>
              <a:t>След </a:t>
            </a:r>
            <a:r>
              <a:rPr lang="ru-RU" dirty="0">
                <a:cs typeface="Arial" panose="020B0604020202020204" pitchFamily="34" charset="0"/>
              </a:rPr>
              <a:t>края на курса се очаква участниците в него да умеят </a:t>
            </a:r>
            <a:r>
              <a:rPr lang="ru-RU" dirty="0" smtClean="0">
                <a:cs typeface="Arial" panose="020B0604020202020204" pitchFamily="34" charset="0"/>
              </a:rPr>
              <a:t>успешно да автоматизират </a:t>
            </a: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Android</a:t>
            </a:r>
            <a:r>
              <a:rPr lang="en-US" dirty="0" smtClean="0">
                <a:cs typeface="Arial" panose="020B0604020202020204" pitchFamily="34" charset="0"/>
              </a:rPr>
              <a:t> </a:t>
            </a:r>
            <a:r>
              <a:rPr lang="bg-BG" dirty="0" smtClean="0">
                <a:cs typeface="Arial" panose="020B0604020202020204" pitchFamily="34" charset="0"/>
              </a:rPr>
              <a:t>и </a:t>
            </a:r>
            <a:r>
              <a:rPr lang="en-US" dirty="0" smtClean="0">
                <a:solidFill>
                  <a:schemeClr val="accent1"/>
                </a:solidFill>
                <a:cs typeface="Arial" panose="020B0604020202020204" pitchFamily="34" charset="0"/>
              </a:rPr>
              <a:t>iOS</a:t>
            </a:r>
            <a:r>
              <a:rPr lang="en-US" dirty="0" smtClean="0">
                <a:cs typeface="Arial" panose="020B0604020202020204" pitchFamily="34" charset="0"/>
              </a:rPr>
              <a:t> </a:t>
            </a:r>
            <a:r>
              <a:rPr lang="bg-BG" dirty="0" smtClean="0">
                <a:cs typeface="Arial" panose="020B0604020202020204" pitchFamily="34" charset="0"/>
              </a:rPr>
              <a:t>приложения</a:t>
            </a:r>
          </a:p>
          <a:p>
            <a:pPr marL="768096" lvl="2" indent="0">
              <a:buNone/>
            </a:pPr>
            <a:endParaRPr lang="en-US" dirty="0" smtClean="0"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589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Emulator/Simulator Infrastructure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Managing emulators/simulators is also hard task 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Booting emulator/simulator is slow operation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If you leave them running between builds you need to </a:t>
            </a:r>
          </a:p>
          <a:p>
            <a:pPr lvl="3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Monitor for not responding emulators/simulators</a:t>
            </a:r>
          </a:p>
          <a:p>
            <a:pPr lvl="3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Manage app install/uninstall and cleanup user data</a:t>
            </a:r>
          </a:p>
        </p:txBody>
      </p:sp>
    </p:spTree>
    <p:extLst>
      <p:ext uri="{BB962C8B-B14F-4D97-AF65-F5344CB8AC3E}">
        <p14:creationId xmlns:p14="http://schemas.microsoft.com/office/powerpoint/2010/main" val="25101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5800" dirty="0" smtClean="0">
                <a:cs typeface="Arial" pitchFamily="34" charset="0"/>
              </a:rPr>
              <a:t>The need of “full-stack” QA</a:t>
            </a:r>
          </a:p>
          <a:p>
            <a:pPr lvl="1">
              <a:lnSpc>
                <a:spcPct val="150000"/>
              </a:lnSpc>
            </a:pPr>
            <a:r>
              <a:rPr lang="en-US" sz="5100" dirty="0" smtClean="0">
                <a:cs typeface="Arial" pitchFamily="34" charset="0"/>
              </a:rPr>
              <a:t>The profile of QAs who test mobile apps is a bit different</a:t>
            </a:r>
          </a:p>
          <a:p>
            <a:pPr lvl="2">
              <a:lnSpc>
                <a:spcPct val="150000"/>
              </a:lnSpc>
            </a:pPr>
            <a:r>
              <a:rPr lang="en-US" sz="4400" dirty="0" smtClean="0">
                <a:cs typeface="Arial" pitchFamily="34" charset="0"/>
              </a:rPr>
              <a:t>Infrastructure is big challenge and resource taking task</a:t>
            </a:r>
          </a:p>
          <a:p>
            <a:pPr lvl="2">
              <a:lnSpc>
                <a:spcPct val="150000"/>
              </a:lnSpc>
            </a:pPr>
            <a:r>
              <a:rPr lang="en-US" sz="4400" dirty="0" smtClean="0">
                <a:cs typeface="Arial" pitchFamily="34" charset="0"/>
              </a:rPr>
              <a:t>Developer can develop without infrastructure, but you can not test without infrastructure</a:t>
            </a:r>
          </a:p>
          <a:p>
            <a:pPr lvl="2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en-US" sz="4400" dirty="0" smtClean="0">
                <a:cs typeface="Arial" pitchFamily="34" charset="0"/>
              </a:rPr>
              <a:t>QA is the one who need something, so he should do it</a:t>
            </a:r>
          </a:p>
          <a:p>
            <a:pPr lvl="2">
              <a:lnSpc>
                <a:spcPct val="150000"/>
              </a:lnSpc>
            </a:pPr>
            <a:r>
              <a:rPr lang="en-US" sz="4400" dirty="0" smtClean="0">
                <a:cs typeface="Arial" pitchFamily="34" charset="0"/>
              </a:rPr>
              <a:t>Traditional DevOps might not be an option because they usually understand things like </a:t>
            </a:r>
            <a:r>
              <a:rPr lang="en-US" sz="4400" dirty="0" err="1" smtClean="0">
                <a:cs typeface="Arial" pitchFamily="34" charset="0"/>
              </a:rPr>
              <a:t>Doker</a:t>
            </a:r>
            <a:r>
              <a:rPr lang="en-US" sz="4400" dirty="0" smtClean="0">
                <a:cs typeface="Arial" pitchFamily="34" charset="0"/>
              </a:rPr>
              <a:t>, but they usually do not understand mobile world problems like </a:t>
            </a:r>
            <a:r>
              <a:rPr lang="en-US" sz="4400" dirty="0" err="1" smtClean="0">
                <a:cs typeface="Arial" pitchFamily="34" charset="0"/>
              </a:rPr>
              <a:t>Xcode</a:t>
            </a:r>
            <a:r>
              <a:rPr lang="en-US" sz="4400" dirty="0" smtClean="0">
                <a:cs typeface="Arial" pitchFamily="34" charset="0"/>
              </a:rPr>
              <a:t>, Android SDK…</a:t>
            </a:r>
          </a:p>
        </p:txBody>
      </p:sp>
    </p:spTree>
    <p:extLst>
      <p:ext uri="{BB962C8B-B14F-4D97-AF65-F5344CB8AC3E}">
        <p14:creationId xmlns:p14="http://schemas.microsoft.com/office/powerpoint/2010/main" val="271500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4876800" cy="5334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The Conclusion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Mobile testing is hard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Try to test on lower level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Unit Tests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API Tests</a:t>
            </a:r>
            <a:endParaRPr lang="en-US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524000"/>
            <a:ext cx="3657600" cy="533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063752"/>
          </a:xfrm>
        </p:spPr>
        <p:txBody>
          <a:bodyPr/>
          <a:lstStyle/>
          <a:p>
            <a:pPr algn="ctr"/>
            <a:r>
              <a:rPr lang="en-US" dirty="0" smtClean="0"/>
              <a:t>Common Issues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30107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Different </a:t>
            </a:r>
            <a:r>
              <a:rPr lang="en-US" dirty="0" smtClean="0"/>
              <a:t>CPU architecture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There are several popular architectures and sometimes app under test is just not including some of them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How to capture such bugs: </a:t>
            </a:r>
            <a:br>
              <a:rPr lang="en-US" dirty="0" smtClean="0"/>
            </a:br>
            <a:r>
              <a:rPr lang="en-US" dirty="0" smtClean="0"/>
              <a:t>Test all architectures that you want to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94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Different vendors and custom software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Each vendor has custom software (usually for </a:t>
            </a:r>
            <a:r>
              <a:rPr lang="en-US" dirty="0" smtClean="0"/>
              <a:t>contacts, camera </a:t>
            </a:r>
            <a:r>
              <a:rPr lang="en-US" dirty="0"/>
              <a:t>or other hardware) and a lot of apps does not take it in to account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Hard to capture by developer because he usually test only on one device/emulator</a:t>
            </a:r>
          </a:p>
        </p:txBody>
      </p:sp>
    </p:spTree>
    <p:extLst>
      <p:ext uri="{BB962C8B-B14F-4D97-AF65-F5344CB8AC3E}">
        <p14:creationId xmlns:p14="http://schemas.microsoft.com/office/powerpoint/2010/main" val="113004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OS versions fragmentation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 </a:t>
            </a:r>
            <a:r>
              <a:rPr lang="en-US" dirty="0"/>
              <a:t>a lot of cases app crash because system APIs are different in different version of the mobile OS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Hard to capture by developer because he usually test only on one device/emulator</a:t>
            </a:r>
          </a:p>
        </p:txBody>
      </p:sp>
    </p:spTree>
    <p:extLst>
      <p:ext uri="{BB962C8B-B14F-4D97-AF65-F5344CB8AC3E}">
        <p14:creationId xmlns:p14="http://schemas.microsoft.com/office/powerpoint/2010/main" val="125315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Memory </a:t>
            </a:r>
            <a:r>
              <a:rPr lang="en-US" dirty="0" smtClean="0"/>
              <a:t>management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Working with images in Android world is an art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Always test memory usage specially when app uses images, and even more specially when app uses camera to take pictures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Tips</a:t>
            </a:r>
            <a:r>
              <a:rPr lang="en-US" dirty="0"/>
              <a:t>: Track memory usage during functional testing</a:t>
            </a:r>
          </a:p>
        </p:txBody>
      </p:sp>
    </p:spTree>
    <p:extLst>
      <p:ext uri="{BB962C8B-B14F-4D97-AF65-F5344CB8AC3E}">
        <p14:creationId xmlns:p14="http://schemas.microsoft.com/office/powerpoint/2010/main" val="106075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State changes might also crash the app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Changes </a:t>
            </a:r>
            <a:r>
              <a:rPr lang="en-US" dirty="0">
                <a:cs typeface="Arial" pitchFamily="34" charset="0"/>
              </a:rPr>
              <a:t>in </a:t>
            </a:r>
            <a:r>
              <a:rPr lang="en-US" dirty="0" smtClean="0">
                <a:cs typeface="Arial" pitchFamily="34" charset="0"/>
              </a:rPr>
              <a:t>orientation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This is very common bug in Android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Changes </a:t>
            </a:r>
            <a:r>
              <a:rPr lang="en-US" dirty="0">
                <a:cs typeface="Arial" pitchFamily="34" charset="0"/>
              </a:rPr>
              <a:t>in network </a:t>
            </a:r>
            <a:r>
              <a:rPr lang="en-US" dirty="0" smtClean="0">
                <a:cs typeface="Arial" pitchFamily="34" charset="0"/>
              </a:rPr>
              <a:t>state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Low battery mode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26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Run in background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Sometimes app crash or do not work correctly if you run it on a background for a while</a:t>
            </a:r>
            <a:br>
              <a:rPr lang="en-US" dirty="0" smtClean="0">
                <a:cs typeface="Arial" pitchFamily="34" charset="0"/>
              </a:rPr>
            </a:b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3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bg-BG" dirty="0" smtClean="0">
                <a:cs typeface="Arial" panose="020B0604020202020204" pitchFamily="34" charset="0"/>
              </a:rPr>
              <a:t>Учебен материал</a:t>
            </a:r>
            <a:endParaRPr lang="en-US" dirty="0" smtClean="0">
              <a:cs typeface="Arial" pitchFamily="34" charset="0"/>
              <a:sym typeface="Wingdings" panose="05000000000000000000" pitchFamily="2" charset="2"/>
            </a:endParaRPr>
          </a:p>
          <a:p>
            <a:pPr lvl="1"/>
            <a:r>
              <a:rPr lang="bg-BG" dirty="0" smtClean="0">
                <a:cs typeface="Arial" pitchFamily="34" charset="0"/>
                <a:sym typeface="Wingdings" panose="05000000000000000000" pitchFamily="2" charset="2"/>
              </a:rPr>
              <a:t>Курсът следва предварително обявената програма, но може да се напасне в движение спрямо група</a:t>
            </a:r>
          </a:p>
          <a:p>
            <a:pPr>
              <a:lnSpc>
                <a:spcPct val="150000"/>
              </a:lnSpc>
            </a:pPr>
            <a:r>
              <a:rPr lang="bg-BG" dirty="0" smtClean="0">
                <a:cs typeface="Arial" panose="020B0604020202020204" pitchFamily="34" charset="0"/>
              </a:rPr>
              <a:t>Обратна връзка</a:t>
            </a:r>
            <a:endParaRPr lang="en-US" dirty="0" smtClean="0"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bg-BG" dirty="0" smtClean="0">
                <a:cs typeface="Arial" panose="020B0604020202020204" pitchFamily="34" charset="0"/>
              </a:rPr>
              <a:t>Вие също участвате в оформянето на програмата</a:t>
            </a:r>
            <a:endParaRPr lang="en-US" dirty="0" smtClean="0"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bg-BG" dirty="0" smtClean="0">
                <a:cs typeface="Arial" panose="020B0604020202020204" pitchFamily="34" charset="0"/>
              </a:rPr>
              <a:t>Прекъсвайте ме по всяко време </a:t>
            </a:r>
            <a:r>
              <a:rPr lang="en-US" dirty="0" smtClean="0"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99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Interruptions: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</a:t>
            </a:r>
            <a:r>
              <a:rPr lang="en-US" dirty="0" smtClean="0"/>
              <a:t>hone </a:t>
            </a:r>
            <a:r>
              <a:rPr lang="en-US" dirty="0"/>
              <a:t>call in middle of the game </a:t>
            </a:r>
            <a:r>
              <a:rPr lang="en-US" dirty="0" smtClean="0"/>
              <a:t>play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SMS and MMS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Low battery notifications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Push notifications (and all other kind of notifications)</a:t>
            </a:r>
            <a:r>
              <a:rPr lang="en-US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Developers </a:t>
            </a:r>
            <a:r>
              <a:rPr lang="en-US" dirty="0"/>
              <a:t>often miss out on apps behavior when interrupted.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33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Blocking the main thread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The main thread has a single purpose: keeping the user interface </a:t>
            </a:r>
            <a:r>
              <a:rPr lang="en-US" sz="2400" dirty="0" smtClean="0"/>
              <a:t>responsive</a:t>
            </a:r>
          </a:p>
          <a:p>
            <a:pPr lvl="2">
              <a:lnSpc>
                <a:spcPct val="150000"/>
              </a:lnSpc>
            </a:pPr>
            <a:r>
              <a:rPr lang="en-US" sz="2000" dirty="0" smtClean="0"/>
              <a:t>If </a:t>
            </a:r>
            <a:r>
              <a:rPr lang="en-US" sz="2000" dirty="0"/>
              <a:t>the main thread is blocked for a while </a:t>
            </a:r>
            <a:r>
              <a:rPr lang="en-US" sz="2000" dirty="0" smtClean="0">
                <a:hlinkClick r:id="rId2"/>
              </a:rPr>
              <a:t>ANR</a:t>
            </a:r>
            <a:r>
              <a:rPr lang="en-US" sz="2000" dirty="0"/>
              <a:t> will </a:t>
            </a:r>
            <a:r>
              <a:rPr lang="en-US" sz="2000" dirty="0" smtClean="0"/>
              <a:t>happen</a:t>
            </a:r>
            <a:endParaRPr lang="en-US" sz="2000" dirty="0">
              <a:cs typeface="Arial" pitchFamily="34" charset="0"/>
            </a:endParaRPr>
          </a:p>
        </p:txBody>
      </p:sp>
      <p:pic>
        <p:nvPicPr>
          <p:cNvPr id="1026" name="Picture 2" descr="https://lh3.googleusercontent.com/QmT9UY7qTj2rQ_dKXtYlUexZNmOuzubc1b_vfOFyBnY-rTLwX_mgB2zuZsU6aP9gxtEk6ZmJjXNGTmqd50NTGO4cqKJe_acNYxVPW4agTk3Xm1pzgAyzNTrqfap2xuaVhDsWb2vwC1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075288"/>
            <a:ext cx="5181600" cy="27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9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Blocking the main thread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To </a:t>
            </a:r>
            <a:r>
              <a:rPr lang="en-US" dirty="0"/>
              <a:t>avoid blocking the main thread, always use worker/background threads </a:t>
            </a:r>
            <a:r>
              <a:rPr lang="en-US" dirty="0" smtClean="0"/>
              <a:t>for: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network </a:t>
            </a:r>
            <a:r>
              <a:rPr lang="en-US" dirty="0"/>
              <a:t>calls 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smtClean="0"/>
              <a:t>bitmap </a:t>
            </a:r>
            <a:r>
              <a:rPr lang="en-US" dirty="0"/>
              <a:t>loading 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smtClean="0"/>
              <a:t>image processing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database </a:t>
            </a:r>
            <a:r>
              <a:rPr lang="en-US" dirty="0"/>
              <a:t>querying 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smtClean="0"/>
              <a:t>SD </a:t>
            </a:r>
            <a:r>
              <a:rPr lang="en-US" dirty="0"/>
              <a:t>reading / writing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Common </a:t>
            </a:r>
            <a:r>
              <a:rPr lang="en-US" dirty="0"/>
              <a:t>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500" dirty="0"/>
              <a:t>UX and UI </a:t>
            </a:r>
            <a:r>
              <a:rPr lang="en-US" sz="3500" dirty="0" smtClean="0"/>
              <a:t>Glitches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Elements not visible on some screen sizes</a:t>
            </a:r>
            <a:endParaRPr lang="bg-BG" sz="3000" dirty="0" smtClean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It is very hard to make your app looks good on so much screen sizes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Too many questions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Long </a:t>
            </a:r>
            <a:r>
              <a:rPr lang="en-US" dirty="0">
                <a:cs typeface="Arial" pitchFamily="34" charset="0"/>
              </a:rPr>
              <a:t>forms don't work on mobile. Small screens are tough to </a:t>
            </a:r>
            <a:r>
              <a:rPr lang="en-US" dirty="0" smtClean="0">
                <a:cs typeface="Arial" pitchFamily="34" charset="0"/>
              </a:rPr>
              <a:t>type. </a:t>
            </a:r>
            <a:r>
              <a:rPr lang="en-US" dirty="0">
                <a:cs typeface="Arial" pitchFamily="34" charset="0"/>
              </a:rPr>
              <a:t>Keep your form to bare essentials.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Long Answers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Users </a:t>
            </a:r>
            <a:r>
              <a:rPr lang="en-US" dirty="0">
                <a:cs typeface="Arial" pitchFamily="34" charset="0"/>
              </a:rPr>
              <a:t>will not write an essay on their phone. Always keep the fields short</a:t>
            </a:r>
            <a:r>
              <a:rPr lang="en-US" dirty="0" smtClean="0">
                <a:cs typeface="Arial" pitchFamily="34" charset="0"/>
              </a:rPr>
              <a:t>.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2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Bug or Not?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Before reporting an issue make sure it is!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 lot of QAs reported font issues after Android 5 was released, but those where not issue, it was behavior change in Android 5 - &gt; all letters were forced to uppercase.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36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063752"/>
          </a:xfrm>
        </p:spPr>
        <p:txBody>
          <a:bodyPr/>
          <a:lstStyle/>
          <a:p>
            <a:pPr algn="ctr"/>
            <a:r>
              <a:rPr lang="en-US" dirty="0" smtClean="0"/>
              <a:t>Types of Mobile Applications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746486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of Mobile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Before we start testing mobile apps, first we need to be aware of following: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What type of mobile apps we have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What technologies are used and how they work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How developers write code and build apps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How and where I can run those apps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What are the features of the app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…in other word: </a:t>
            </a:r>
            <a:r>
              <a:rPr lang="en-US" sz="3000" dirty="0" smtClean="0">
                <a:solidFill>
                  <a:schemeClr val="accent1"/>
                </a:solidFill>
                <a:cs typeface="Arial" pitchFamily="34" charset="0"/>
              </a:rPr>
              <a:t>First we need some domain knowledge</a:t>
            </a:r>
            <a:endParaRPr lang="en-US" sz="30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25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of 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Native Apps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Hybrid Apps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Mobile Web</a:t>
            </a:r>
          </a:p>
        </p:txBody>
      </p:sp>
    </p:spTree>
    <p:extLst>
      <p:ext uri="{BB962C8B-B14F-4D97-AF65-F5344CB8AC3E}">
        <p14:creationId xmlns:p14="http://schemas.microsoft.com/office/powerpoint/2010/main" val="7916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Native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Example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Facebook</a:t>
            </a:r>
            <a:endParaRPr lang="en-US" dirty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Benefits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Can </a:t>
            </a:r>
            <a:r>
              <a:rPr lang="en-US" dirty="0">
                <a:cs typeface="Arial" pitchFamily="34" charset="0"/>
              </a:rPr>
              <a:t>take full advantage of all the device features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Camera, GPS, Accelerometer, </a:t>
            </a:r>
            <a:r>
              <a:rPr lang="en-US" dirty="0" smtClean="0">
                <a:cs typeface="Arial" pitchFamily="34" charset="0"/>
              </a:rPr>
              <a:t>Compass, Contacts</a:t>
            </a:r>
            <a:r>
              <a:rPr lang="en-US" dirty="0">
                <a:cs typeface="Arial" pitchFamily="34" charset="0"/>
              </a:rPr>
              <a:t>, and so on. 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Can </a:t>
            </a:r>
            <a:r>
              <a:rPr lang="en-US" dirty="0">
                <a:cs typeface="Arial" pitchFamily="34" charset="0"/>
              </a:rPr>
              <a:t>use the device’s notification system </a:t>
            </a:r>
            <a:endParaRPr lang="en-US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Can </a:t>
            </a:r>
            <a:r>
              <a:rPr lang="en-US" dirty="0">
                <a:cs typeface="Arial" pitchFamily="34" charset="0"/>
              </a:rPr>
              <a:t>work </a:t>
            </a:r>
            <a:r>
              <a:rPr lang="en-US" dirty="0" smtClean="0">
                <a:cs typeface="Arial" pitchFamily="34" charset="0"/>
              </a:rPr>
              <a:t>offline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64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Native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Benefits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Offer </a:t>
            </a:r>
            <a:r>
              <a:rPr lang="en-US" dirty="0">
                <a:cs typeface="Arial" pitchFamily="34" charset="0"/>
              </a:rPr>
              <a:t>the best user experience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Performance, Animations, Native UX.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Available at application </a:t>
            </a:r>
            <a:r>
              <a:rPr lang="en-US" dirty="0" smtClean="0">
                <a:cs typeface="Arial" pitchFamily="34" charset="0"/>
              </a:rPr>
              <a:t>stores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Installed </a:t>
            </a:r>
            <a:r>
              <a:rPr lang="en-US" dirty="0">
                <a:cs typeface="Arial" pitchFamily="34" charset="0"/>
              </a:rPr>
              <a:t>on the device and accessed through icons on the device home screen</a:t>
            </a:r>
          </a:p>
          <a:p>
            <a:pPr lvl="1">
              <a:lnSpc>
                <a:spcPct val="150000"/>
              </a:lnSpc>
            </a:pPr>
            <a:endParaRPr 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5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bg-BG" dirty="0">
                <a:cs typeface="Arial" panose="020B0604020202020204" pitchFamily="34" charset="0"/>
              </a:rPr>
              <a:t>Продължителност </a:t>
            </a:r>
            <a:r>
              <a:rPr lang="bg-BG" dirty="0" smtClean="0">
                <a:cs typeface="Arial" panose="020B0604020202020204" pitchFamily="34" charset="0"/>
              </a:rPr>
              <a:t>и формат на курса</a:t>
            </a:r>
          </a:p>
          <a:p>
            <a:pPr lvl="1"/>
            <a:r>
              <a:rPr lang="ru-RU" dirty="0">
                <a:cs typeface="Arial" panose="020B0604020202020204" pitchFamily="34" charset="0"/>
              </a:rPr>
              <a:t>Курса е вместен в 13 </a:t>
            </a:r>
            <a:r>
              <a:rPr lang="ru-RU" dirty="0" smtClean="0">
                <a:cs typeface="Arial" panose="020B0604020202020204" pitchFamily="34" charset="0"/>
              </a:rPr>
              <a:t>лекции по </a:t>
            </a:r>
            <a:r>
              <a:rPr lang="ru-RU" dirty="0">
                <a:cs typeface="Arial" panose="020B0604020202020204" pitchFamily="34" charset="0"/>
              </a:rPr>
              <a:t>3 </a:t>
            </a:r>
            <a:r>
              <a:rPr lang="ru-RU" dirty="0" smtClean="0">
                <a:cs typeface="Arial" panose="020B0604020202020204" pitchFamily="34" charset="0"/>
              </a:rPr>
              <a:t>часа</a:t>
            </a:r>
          </a:p>
          <a:p>
            <a:pPr lvl="1"/>
            <a:r>
              <a:rPr lang="ru-RU" dirty="0" smtClean="0">
                <a:cs typeface="Arial" panose="020B0604020202020204" pitchFamily="34" charset="0"/>
              </a:rPr>
              <a:t>Занятията </a:t>
            </a:r>
            <a:r>
              <a:rPr lang="ru-RU" dirty="0">
                <a:cs typeface="Arial" panose="020B0604020202020204" pitchFamily="34" charset="0"/>
              </a:rPr>
              <a:t>се провеждат два пъти </a:t>
            </a:r>
            <a:r>
              <a:rPr lang="ru-RU" dirty="0" smtClean="0">
                <a:cs typeface="Arial" panose="020B0604020202020204" pitchFamily="34" charset="0"/>
              </a:rPr>
              <a:t>седмично</a:t>
            </a:r>
            <a:endParaRPr lang="ru-RU" dirty="0">
              <a:cs typeface="Arial" panose="020B0604020202020204" pitchFamily="34" charset="0"/>
            </a:endParaRPr>
          </a:p>
          <a:p>
            <a:pPr lvl="1"/>
            <a:r>
              <a:rPr lang="ru-RU" dirty="0">
                <a:cs typeface="Arial" panose="020B0604020202020204" pitchFamily="34" charset="0"/>
              </a:rPr>
              <a:t>Занятията ще са смесени </a:t>
            </a:r>
            <a:r>
              <a:rPr lang="ru-RU" dirty="0" smtClean="0">
                <a:cs typeface="Arial" panose="020B0604020202020204" pitchFamily="34" charset="0"/>
              </a:rPr>
              <a:t>- лекции </a:t>
            </a:r>
            <a:r>
              <a:rPr lang="ru-RU" dirty="0">
                <a:cs typeface="Arial" panose="020B0604020202020204" pitchFamily="34" charset="0"/>
              </a:rPr>
              <a:t>и </a:t>
            </a:r>
            <a:r>
              <a:rPr lang="ru-RU" dirty="0" smtClean="0">
                <a:cs typeface="Arial" panose="020B0604020202020204" pitchFamily="34" charset="0"/>
              </a:rPr>
              <a:t>упражнения</a:t>
            </a:r>
          </a:p>
          <a:p>
            <a:pPr lvl="1"/>
            <a:r>
              <a:rPr lang="ru-RU" dirty="0" smtClean="0">
                <a:cs typeface="Arial" panose="020B0604020202020204" pitchFamily="34" charset="0"/>
              </a:rPr>
              <a:t>Приблизително разпределение:</a:t>
            </a:r>
            <a:endParaRPr lang="ru-RU" sz="2400" dirty="0" smtClean="0">
              <a:cs typeface="Arial" panose="020B0604020202020204" pitchFamily="34" charset="0"/>
            </a:endParaRPr>
          </a:p>
          <a:p>
            <a:pPr lvl="2"/>
            <a:r>
              <a:rPr lang="bg-BG" dirty="0" smtClean="0">
                <a:cs typeface="Arial" panose="020B0604020202020204" pitchFamily="34" charset="0"/>
              </a:rPr>
              <a:t>Теория – 25%</a:t>
            </a:r>
          </a:p>
          <a:p>
            <a:pPr lvl="2"/>
            <a:r>
              <a:rPr lang="bg-BG" dirty="0" smtClean="0">
                <a:cs typeface="Arial" panose="020B0604020202020204" pitchFamily="34" charset="0"/>
              </a:rPr>
              <a:t>Дема от лектора – </a:t>
            </a:r>
            <a:r>
              <a:rPr lang="en-US" dirty="0" smtClean="0">
                <a:cs typeface="Arial" panose="020B0604020202020204" pitchFamily="34" charset="0"/>
              </a:rPr>
              <a:t>50%</a:t>
            </a:r>
          </a:p>
          <a:p>
            <a:pPr lvl="2"/>
            <a:r>
              <a:rPr lang="bg-BG" dirty="0" smtClean="0">
                <a:cs typeface="Arial" panose="020B0604020202020204" pitchFamily="34" charset="0"/>
              </a:rPr>
              <a:t>Практика от студентите – 25%</a:t>
            </a:r>
          </a:p>
          <a:p>
            <a:pPr lvl="2"/>
            <a:r>
              <a:rPr lang="bg-BG" dirty="0" smtClean="0">
                <a:cs typeface="Arial" panose="020B0604020202020204" pitchFamily="34" charset="0"/>
              </a:rPr>
              <a:t>При желание може да се усигурят достатъчно количество домашни</a:t>
            </a:r>
            <a:endParaRPr lang="ru-RU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7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Native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Downside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Usually </a:t>
            </a:r>
            <a:r>
              <a:rPr lang="en-US" dirty="0">
                <a:cs typeface="Arial" pitchFamily="34" charset="0"/>
              </a:rPr>
              <a:t>developed as separate app for each </a:t>
            </a:r>
            <a:r>
              <a:rPr lang="en-US" dirty="0" smtClean="0">
                <a:cs typeface="Arial" pitchFamily="34" charset="0"/>
              </a:rPr>
              <a:t>platform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Java </a:t>
            </a:r>
            <a:r>
              <a:rPr lang="en-US" dirty="0">
                <a:cs typeface="Arial" pitchFamily="34" charset="0"/>
              </a:rPr>
              <a:t>for </a:t>
            </a:r>
            <a:r>
              <a:rPr lang="en-US" dirty="0" smtClean="0">
                <a:cs typeface="Arial" pitchFamily="34" charset="0"/>
              </a:rPr>
              <a:t>Android, Objective C or Swift for iOS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You need both Android(Java) and iOS(Swift) experts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Usually most expensive for implementation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Code reuse between platforms is hard, result is: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Android and iOS Apps with different experience, features and bugs</a:t>
            </a:r>
          </a:p>
        </p:txBody>
      </p:sp>
    </p:spTree>
    <p:extLst>
      <p:ext uri="{BB962C8B-B14F-4D97-AF65-F5344CB8AC3E}">
        <p14:creationId xmlns:p14="http://schemas.microsoft.com/office/powerpoint/2010/main" val="367058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Native Apps –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8839200" cy="5334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Cross-platform </a:t>
            </a:r>
            <a:r>
              <a:rPr lang="en-US" dirty="0">
                <a:cs typeface="Arial" pitchFamily="34" charset="0"/>
              </a:rPr>
              <a:t>native mobile </a:t>
            </a:r>
            <a:r>
              <a:rPr lang="en-US" dirty="0" smtClean="0">
                <a:cs typeface="Arial" pitchFamily="34" charset="0"/>
              </a:rPr>
              <a:t>development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Single codebase for both Android and iOS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Usually reuse web skills 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Sometimes provide options to reuse code between web and mobile apps</a:t>
            </a:r>
            <a:endParaRPr lang="en-US" sz="26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71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Native Apps –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Vendors/Tools/Frameworks: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>
                <a:cs typeface="Arial" pitchFamily="34" charset="0"/>
              </a:rPr>
              <a:t>Xamarin</a:t>
            </a:r>
            <a:r>
              <a:rPr lang="en-US" dirty="0" smtClean="0">
                <a:cs typeface="Arial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Use .NET to create cross-platform native apps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Developed by Microsoft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>
                <a:cs typeface="Arial" pitchFamily="34" charset="0"/>
              </a:rPr>
              <a:t>ReactNative</a:t>
            </a:r>
            <a:r>
              <a:rPr lang="en-US" dirty="0" smtClean="0">
                <a:cs typeface="Arial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Use React, developed by Facebook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>
                <a:cs typeface="Arial" pitchFamily="34" charset="0"/>
              </a:rPr>
              <a:t>NativeScript</a:t>
            </a:r>
            <a:r>
              <a:rPr lang="en-US" dirty="0" smtClean="0">
                <a:cs typeface="Arial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Use JS/TS/Angular/</a:t>
            </a:r>
            <a:r>
              <a:rPr lang="en-US" dirty="0" err="1" smtClean="0">
                <a:cs typeface="Arial" pitchFamily="34" charset="0"/>
              </a:rPr>
              <a:t>Vue</a:t>
            </a:r>
            <a:r>
              <a:rPr lang="en-US" dirty="0" smtClean="0">
                <a:cs typeface="Arial" pitchFamily="34" charset="0"/>
              </a:rPr>
              <a:t>, developed by Progress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Mobile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Benefits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Easy and Cheap Development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Developing responsive design and restructuring the content to be properly displayed on a smaller </a:t>
            </a:r>
            <a:r>
              <a:rPr lang="en-US" dirty="0" smtClean="0">
                <a:cs typeface="Arial" pitchFamily="34" charset="0"/>
              </a:rPr>
              <a:t>screen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Easy update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Software </a:t>
            </a:r>
            <a:r>
              <a:rPr lang="en-US" dirty="0">
                <a:cs typeface="Arial" pitchFamily="34" charset="0"/>
              </a:rPr>
              <a:t>is hosted on your servers, not in store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No </a:t>
            </a:r>
            <a:r>
              <a:rPr lang="en-US" dirty="0">
                <a:cs typeface="Arial" pitchFamily="34" charset="0"/>
              </a:rPr>
              <a:t>installation </a:t>
            </a:r>
            <a:r>
              <a:rPr lang="en-US" dirty="0" smtClean="0">
                <a:cs typeface="Arial" pitchFamily="34" charset="0"/>
              </a:rPr>
              <a:t>required</a:t>
            </a:r>
            <a:endParaRPr 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72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Mobile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Downside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Mobile websites cannot use </a:t>
            </a:r>
            <a:r>
              <a:rPr lang="en-US" dirty="0" smtClean="0">
                <a:cs typeface="Arial" pitchFamily="34" charset="0"/>
              </a:rPr>
              <a:t>most of device </a:t>
            </a:r>
            <a:r>
              <a:rPr lang="en-US" dirty="0">
                <a:cs typeface="Arial" pitchFamily="34" charset="0"/>
              </a:rPr>
              <a:t>features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For example, access to the file system and local resources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No app’s </a:t>
            </a:r>
            <a:r>
              <a:rPr lang="en-US" dirty="0">
                <a:cs typeface="Arial" pitchFamily="34" charset="0"/>
              </a:rPr>
              <a:t>icon </a:t>
            </a:r>
            <a:r>
              <a:rPr lang="en-US" dirty="0" smtClean="0">
                <a:cs typeface="Arial" pitchFamily="34" charset="0"/>
              </a:rPr>
              <a:t>on </a:t>
            </a:r>
            <a:r>
              <a:rPr lang="en-US" dirty="0">
                <a:cs typeface="Arial" pitchFamily="34" charset="0"/>
              </a:rPr>
              <a:t>home </a:t>
            </a:r>
            <a:r>
              <a:rPr lang="en-US" dirty="0" smtClean="0">
                <a:cs typeface="Arial" pitchFamily="34" charset="0"/>
              </a:rPr>
              <a:t>screen </a:t>
            </a:r>
            <a:endParaRPr lang="en-US" dirty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The website needs to be opened in a web browser </a:t>
            </a:r>
            <a:r>
              <a:rPr lang="en-US" dirty="0" smtClean="0">
                <a:cs typeface="Arial" pitchFamily="34" charset="0"/>
              </a:rPr>
              <a:t>only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Not available on </a:t>
            </a:r>
            <a:r>
              <a:rPr lang="en-US" dirty="0">
                <a:cs typeface="Arial" pitchFamily="34" charset="0"/>
              </a:rPr>
              <a:t>the App Store and Google </a:t>
            </a:r>
            <a:r>
              <a:rPr lang="en-US" dirty="0" smtClean="0">
                <a:cs typeface="Arial" pitchFamily="34" charset="0"/>
              </a:rPr>
              <a:t>Play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8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Hybrid apps are part native apps, part web apps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Live in an app store </a:t>
            </a:r>
            <a:endParaRPr lang="bg-BG" sz="30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3000" dirty="0">
                <a:cs typeface="Arial" pitchFamily="34" charset="0"/>
              </a:rPr>
              <a:t>C</a:t>
            </a:r>
            <a:r>
              <a:rPr lang="en-US" sz="3000" dirty="0" smtClean="0">
                <a:cs typeface="Arial" pitchFamily="34" charset="0"/>
              </a:rPr>
              <a:t>an take advantage of the many device features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Rely on HTML being rendered in a embedded browser</a:t>
            </a:r>
          </a:p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Allow cross-platform development with Web technologies 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HTML</a:t>
            </a:r>
            <a:r>
              <a:rPr lang="en-US" sz="3000" dirty="0">
                <a:cs typeface="Arial" pitchFamily="34" charset="0"/>
              </a:rPr>
              <a:t>, CSS, Java </a:t>
            </a:r>
            <a:r>
              <a:rPr lang="en-US" sz="3000" dirty="0" smtClean="0">
                <a:cs typeface="Arial" pitchFamily="34" charset="0"/>
              </a:rPr>
              <a:t>Script</a:t>
            </a:r>
            <a:endParaRPr lang="en-US" sz="35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14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Significantly </a:t>
            </a:r>
            <a:r>
              <a:rPr lang="en-US" dirty="0">
                <a:cs typeface="Arial" pitchFamily="34" charset="0"/>
              </a:rPr>
              <a:t>reduce development costs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Performance is not so good as native apps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User experience is not as good as native apps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It is hard to style web to look as native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Additional maintenance when new mobile OS looks different</a:t>
            </a:r>
          </a:p>
          <a:p>
            <a:pPr>
              <a:lnSpc>
                <a:spcPct val="150000"/>
              </a:lnSpc>
            </a:pPr>
            <a:endParaRPr lang="en-US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16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of 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Why it is important for you to know what type of apps you will test?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Different types can be tested with different tools</a:t>
            </a:r>
          </a:p>
          <a:p>
            <a:pPr lvl="2">
              <a:lnSpc>
                <a:spcPct val="150000"/>
              </a:lnSpc>
            </a:pPr>
            <a:r>
              <a:rPr lang="en-US" sz="2600" dirty="0">
                <a:cs typeface="Arial" pitchFamily="34" charset="0"/>
              </a:rPr>
              <a:t>Different types of apps require different </a:t>
            </a:r>
            <a:r>
              <a:rPr lang="en-US" sz="2600" dirty="0" err="1">
                <a:cs typeface="Arial" pitchFamily="34" charset="0"/>
              </a:rPr>
              <a:t>DevTools</a:t>
            </a:r>
            <a:r>
              <a:rPr lang="en-US" sz="2600" dirty="0">
                <a:cs typeface="Arial" pitchFamily="34" charset="0"/>
              </a:rPr>
              <a:t> </a:t>
            </a:r>
            <a:r>
              <a:rPr lang="en-US" sz="2600" dirty="0" smtClean="0">
                <a:cs typeface="Arial" pitchFamily="34" charset="0"/>
              </a:rPr>
              <a:t>Ecosystem</a:t>
            </a:r>
          </a:p>
          <a:p>
            <a:pPr lvl="2">
              <a:lnSpc>
                <a:spcPct val="150000"/>
              </a:lnSpc>
            </a:pPr>
            <a:r>
              <a:rPr lang="en-US" sz="2600" dirty="0">
                <a:cs typeface="Arial" pitchFamily="34" charset="0"/>
              </a:rPr>
              <a:t>This might affect tools you use for </a:t>
            </a:r>
            <a:r>
              <a:rPr lang="en-US" sz="2600" dirty="0" smtClean="0">
                <a:cs typeface="Arial" pitchFamily="34" charset="0"/>
              </a:rPr>
              <a:t>testing</a:t>
            </a:r>
          </a:p>
          <a:p>
            <a:pPr lvl="3">
              <a:lnSpc>
                <a:spcPct val="150000"/>
              </a:lnSpc>
            </a:pPr>
            <a:r>
              <a:rPr lang="en-US" sz="2200" dirty="0">
                <a:cs typeface="Arial" pitchFamily="34" charset="0"/>
              </a:rPr>
              <a:t>If you develop iOS </a:t>
            </a:r>
            <a:r>
              <a:rPr lang="en-US" sz="2200" dirty="0" smtClean="0">
                <a:cs typeface="Arial" pitchFamily="34" charset="0"/>
              </a:rPr>
              <a:t>native app most </a:t>
            </a:r>
            <a:r>
              <a:rPr lang="en-US" sz="2200" dirty="0">
                <a:cs typeface="Arial" pitchFamily="34" charset="0"/>
              </a:rPr>
              <a:t>likely all developers use </a:t>
            </a:r>
            <a:r>
              <a:rPr lang="en-US" sz="2200" dirty="0" err="1">
                <a:cs typeface="Arial" pitchFamily="34" charset="0"/>
              </a:rPr>
              <a:t>macOS</a:t>
            </a:r>
            <a:r>
              <a:rPr lang="en-US" sz="2200" dirty="0">
                <a:cs typeface="Arial" pitchFamily="34" charset="0"/>
              </a:rPr>
              <a:t> and Swift, most likely it is not good idea QAs to use </a:t>
            </a:r>
            <a:r>
              <a:rPr lang="en-US" sz="2200" dirty="0" smtClean="0">
                <a:cs typeface="Arial" pitchFamily="34" charset="0"/>
              </a:rPr>
              <a:t>Windows </a:t>
            </a:r>
            <a:r>
              <a:rPr lang="en-US" sz="2200" dirty="0">
                <a:cs typeface="Arial" pitchFamily="34" charset="0"/>
              </a:rPr>
              <a:t>and .NET based </a:t>
            </a:r>
            <a:r>
              <a:rPr lang="en-US" sz="2200" dirty="0" smtClean="0">
                <a:cs typeface="Arial" pitchFamily="34" charset="0"/>
              </a:rPr>
              <a:t>tools</a:t>
            </a:r>
            <a:endParaRPr lang="en-US" sz="2200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Different types of apps has different type of bugs</a:t>
            </a:r>
          </a:p>
        </p:txBody>
      </p:sp>
    </p:spTree>
    <p:extLst>
      <p:ext uri="{BB962C8B-B14F-4D97-AF65-F5344CB8AC3E}">
        <p14:creationId xmlns:p14="http://schemas.microsoft.com/office/powerpoint/2010/main" val="148710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of 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Why it is important for you to know what type of apps you will test?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If app under test interact with other native mobile UI (like push notifications) most likely you need a tool that can do testing outside your app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There are a tools that can automate only app under test and nothing else on the screen (we will talk later)</a:t>
            </a:r>
          </a:p>
        </p:txBody>
      </p:sp>
    </p:spTree>
    <p:extLst>
      <p:ext uri="{BB962C8B-B14F-4D97-AF65-F5344CB8AC3E}">
        <p14:creationId xmlns:p14="http://schemas.microsoft.com/office/powerpoint/2010/main" val="23387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of 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Why it is important for you to know what type of apps you will test?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Different types of apps can affect testing infrastructure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For some apps it is highly recommended to test mostly on real devices, for other apps you can capture 99% of issues on Emulators and Simulators (we will talk later)</a:t>
            </a:r>
          </a:p>
        </p:txBody>
      </p:sp>
    </p:spTree>
    <p:extLst>
      <p:ext uri="{BB962C8B-B14F-4D97-AF65-F5344CB8AC3E}">
        <p14:creationId xmlns:p14="http://schemas.microsoft.com/office/powerpoint/2010/main" val="147002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bg-BG" dirty="0" smtClean="0">
                <a:cs typeface="Arial" panose="020B0604020202020204" pitchFamily="34" charset="0"/>
              </a:rPr>
              <a:t>Хардуерни изисквания</a:t>
            </a:r>
          </a:p>
          <a:p>
            <a:pPr lvl="1"/>
            <a:r>
              <a:rPr lang="ru-RU" dirty="0" smtClean="0">
                <a:cs typeface="Arial" panose="020B0604020202020204" pitchFamily="34" charset="0"/>
              </a:rPr>
              <a:t>За </a:t>
            </a:r>
            <a:r>
              <a:rPr lang="ru-RU" dirty="0">
                <a:cs typeface="Arial" panose="020B0604020202020204" pitchFamily="34" charset="0"/>
              </a:rPr>
              <a:t>упражненията и практическата част по време на занятията всеки курсист трябва да носи личен </a:t>
            </a:r>
            <a:r>
              <a:rPr lang="ru-RU" dirty="0" smtClean="0">
                <a:cs typeface="Arial" panose="020B0604020202020204" pitchFamily="34" charset="0"/>
              </a:rPr>
              <a:t>лаптоп</a:t>
            </a:r>
            <a:endParaRPr lang="ru-RU" dirty="0">
              <a:cs typeface="Arial" panose="020B0604020202020204" pitchFamily="34" charset="0"/>
            </a:endParaRPr>
          </a:p>
          <a:p>
            <a:pPr lvl="1"/>
            <a:r>
              <a:rPr lang="ru-RU" dirty="0">
                <a:cs typeface="Arial" panose="020B0604020202020204" pitchFamily="34" charset="0"/>
              </a:rPr>
              <a:t>Препоръчително е наличието на хардуер, който позволява инсталация на </a:t>
            </a:r>
            <a:r>
              <a:rPr lang="ru-RU" dirty="0">
                <a:cs typeface="Arial" panose="020B0604020202020204" pitchFamily="34" charset="0"/>
                <a:hlinkClick r:id="rId2"/>
              </a:rPr>
              <a:t>Intel® </a:t>
            </a:r>
            <a:r>
              <a:rPr lang="ru-RU" dirty="0" smtClean="0">
                <a:cs typeface="Arial" panose="020B0604020202020204" pitchFamily="34" charset="0"/>
                <a:hlinkClick r:id="rId2"/>
              </a:rPr>
              <a:t>HAXM</a:t>
            </a:r>
            <a:endParaRPr lang="ru-RU" dirty="0" smtClean="0">
              <a:cs typeface="Arial" panose="020B0604020202020204" pitchFamily="34" charset="0"/>
            </a:endParaRPr>
          </a:p>
          <a:p>
            <a:pPr lvl="1"/>
            <a:r>
              <a:rPr lang="ru-RU" dirty="0">
                <a:cs typeface="Arial" panose="020B0604020202020204" pitchFamily="34" charset="0"/>
              </a:rPr>
              <a:t>Наличието на </a:t>
            </a:r>
            <a:r>
              <a:rPr lang="en-US" dirty="0">
                <a:cs typeface="Arial" panose="020B0604020202020204" pitchFamily="34" charset="0"/>
              </a:rPr>
              <a:t>Android </a:t>
            </a:r>
            <a:r>
              <a:rPr lang="ru-RU" dirty="0">
                <a:cs typeface="Arial" panose="020B0604020202020204" pitchFamily="34" charset="0"/>
              </a:rPr>
              <a:t>телефон версия 4.3+ е бонус</a:t>
            </a:r>
          </a:p>
          <a:p>
            <a:pPr lvl="1"/>
            <a:r>
              <a:rPr lang="ru-RU" dirty="0">
                <a:cs typeface="Arial" panose="020B0604020202020204" pitchFamily="34" charset="0"/>
              </a:rPr>
              <a:t>Наличието на </a:t>
            </a:r>
            <a:r>
              <a:rPr lang="en-US" dirty="0">
                <a:cs typeface="Arial" panose="020B0604020202020204" pitchFamily="34" charset="0"/>
              </a:rPr>
              <a:t>Mac Mini, Mac Book </a:t>
            </a:r>
            <a:r>
              <a:rPr lang="ru-RU" dirty="0">
                <a:cs typeface="Arial" panose="020B0604020202020204" pitchFamily="34" charset="0"/>
              </a:rPr>
              <a:t>или друг </a:t>
            </a:r>
            <a:r>
              <a:rPr lang="en-US" dirty="0">
                <a:cs typeface="Arial" panose="020B0604020202020204" pitchFamily="34" charset="0"/>
              </a:rPr>
              <a:t>Apple </a:t>
            </a:r>
            <a:r>
              <a:rPr lang="ru-RU" dirty="0">
                <a:cs typeface="Arial" panose="020B0604020202020204" pitchFamily="34" charset="0"/>
              </a:rPr>
              <a:t>хардуер е бонус</a:t>
            </a:r>
            <a:endParaRPr lang="ru-RU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of 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800" dirty="0" smtClean="0">
                <a:cs typeface="Arial" pitchFamily="34" charset="0"/>
              </a:rPr>
              <a:t>Why it is important for you to know what type of apps you will test?</a:t>
            </a:r>
          </a:p>
          <a:p>
            <a:pPr lvl="1">
              <a:lnSpc>
                <a:spcPct val="150000"/>
              </a:lnSpc>
            </a:pPr>
            <a:r>
              <a:rPr lang="bg-BG" sz="3300" dirty="0" smtClean="0">
                <a:cs typeface="Arial" pitchFamily="34" charset="0"/>
              </a:rPr>
              <a:t>Каквото и да тестваш, трябва да знаеш как работи от вътре!</a:t>
            </a:r>
            <a:endParaRPr lang="en-US" sz="3300" dirty="0" smtClean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bg-BG" sz="2800" dirty="0" smtClean="0">
                <a:solidFill>
                  <a:srgbClr val="FF0000"/>
                </a:solidFill>
                <a:cs typeface="Arial" pitchFamily="34" charset="0"/>
              </a:rPr>
              <a:t>Напомнете ми да ви разкажа нещо за карането на картинг </a:t>
            </a:r>
            <a:r>
              <a:rPr lang="en-US" sz="2800" dirty="0" smtClean="0">
                <a:solidFill>
                  <a:srgbClr val="FF0000"/>
                </a:solidFill>
                <a:cs typeface="Arial" pitchFamily="34" charset="0"/>
                <a:sym typeface="Wingdings" panose="05000000000000000000" pitchFamily="2" charset="2"/>
              </a:rPr>
              <a:t></a:t>
            </a:r>
          </a:p>
          <a:p>
            <a:pPr lvl="2">
              <a:lnSpc>
                <a:spcPct val="150000"/>
              </a:lnSpc>
            </a:pPr>
            <a:r>
              <a:rPr lang="bg-BG" sz="2800" dirty="0" smtClean="0">
                <a:cs typeface="Arial" pitchFamily="34" charset="0"/>
                <a:sym typeface="Wingdings" panose="05000000000000000000" pitchFamily="2" charset="2"/>
              </a:rPr>
              <a:t>Ако тествате </a:t>
            </a:r>
            <a:r>
              <a:rPr lang="en-US" sz="2800" dirty="0" smtClean="0">
                <a:cs typeface="Arial" pitchFamily="34" charset="0"/>
                <a:sym typeface="Wingdings" panose="05000000000000000000" pitchFamily="2" charset="2"/>
              </a:rPr>
              <a:t>iOS, </a:t>
            </a:r>
            <a:r>
              <a:rPr lang="bg-BG" sz="2800" dirty="0" smtClean="0">
                <a:cs typeface="Arial" pitchFamily="34" charset="0"/>
                <a:sym typeface="Wingdings" panose="05000000000000000000" pitchFamily="2" charset="2"/>
              </a:rPr>
              <a:t>първо се научете да работите с </a:t>
            </a:r>
            <a:r>
              <a:rPr lang="en-US" sz="2800" dirty="0" err="1" smtClean="0">
                <a:cs typeface="Arial" pitchFamily="34" charset="0"/>
                <a:sym typeface="Wingdings" panose="05000000000000000000" pitchFamily="2" charset="2"/>
              </a:rPr>
              <a:t>macOS</a:t>
            </a:r>
            <a:r>
              <a:rPr lang="en-US" sz="2800" dirty="0" smtClean="0">
                <a:cs typeface="Arial" pitchFamily="34" charset="0"/>
                <a:sym typeface="Wingdings" panose="05000000000000000000" pitchFamily="2" charset="2"/>
              </a:rPr>
              <a:t> </a:t>
            </a:r>
            <a:r>
              <a:rPr lang="bg-BG" sz="2800" dirty="0" smtClean="0">
                <a:cs typeface="Arial" pitchFamily="34" charset="0"/>
                <a:sym typeface="Wingdings" panose="05000000000000000000" pitchFamily="2" charset="2"/>
              </a:rPr>
              <a:t>и да пишете </a:t>
            </a:r>
            <a:r>
              <a:rPr lang="en-US" sz="2800" dirty="0" smtClean="0">
                <a:cs typeface="Arial" pitchFamily="34" charset="0"/>
                <a:sym typeface="Wingdings" panose="05000000000000000000" pitchFamily="2" charset="2"/>
              </a:rPr>
              <a:t>shell scripts</a:t>
            </a:r>
          </a:p>
          <a:p>
            <a:pPr lvl="2">
              <a:lnSpc>
                <a:spcPct val="150000"/>
              </a:lnSpc>
            </a:pPr>
            <a:r>
              <a:rPr lang="en-US" sz="2800" dirty="0">
                <a:cs typeface="Arial" pitchFamily="34" charset="0"/>
                <a:sym typeface="Wingdings" panose="05000000000000000000" pitchFamily="2" charset="2"/>
              </a:rPr>
              <a:t>…</a:t>
            </a:r>
            <a:r>
              <a:rPr lang="bg-BG" sz="2800" dirty="0">
                <a:cs typeface="Arial" pitchFamily="34" charset="0"/>
                <a:sym typeface="Wingdings" panose="05000000000000000000" pitchFamily="2" charset="2"/>
              </a:rPr>
              <a:t>и като цяло преди да тествате приложение, пробвайте се да си го билднете, да пипнете в кода, да дебъгвате</a:t>
            </a:r>
          </a:p>
          <a:p>
            <a:pPr lvl="2">
              <a:lnSpc>
                <a:spcPct val="150000"/>
              </a:lnSpc>
            </a:pPr>
            <a:endParaRPr lang="en-US" sz="20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3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3716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Emulators, Simulators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Real Devices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365937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Emulators vs.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15979"/>
            <a:ext cx="7280390" cy="534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3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Emulators vs. Devices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13974"/>
            <a:ext cx="7162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2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Android Emulators</a:t>
            </a:r>
            <a:endParaRPr lang="en-US" dirty="0"/>
          </a:p>
        </p:txBody>
      </p:sp>
      <p:pic>
        <p:nvPicPr>
          <p:cNvPr id="1028" name="Picture 4" descr="https://aheartyme.files.wordpress.com/2015/10/m2.png?w=6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6486144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29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Android 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8" y="1524000"/>
            <a:ext cx="9112302" cy="53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2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Android Emulator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Android emulator run </a:t>
            </a:r>
            <a:r>
              <a:rPr lang="en-US" dirty="0" smtClean="0">
                <a:cs typeface="Arial" pitchFamily="34" charset="0"/>
              </a:rPr>
              <a:t>virtual machine (arm or x86)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…with </a:t>
            </a:r>
            <a:r>
              <a:rPr lang="en-US" dirty="0">
                <a:cs typeface="Arial" pitchFamily="34" charset="0"/>
              </a:rPr>
              <a:t>all the software stack on top of </a:t>
            </a:r>
            <a:r>
              <a:rPr lang="en-US" dirty="0" smtClean="0">
                <a:cs typeface="Arial" pitchFamily="34" charset="0"/>
              </a:rPr>
              <a:t>it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Linux </a:t>
            </a:r>
            <a:r>
              <a:rPr lang="en-US" dirty="0">
                <a:cs typeface="Arial" pitchFamily="34" charset="0"/>
              </a:rPr>
              <a:t>kernel, Android system image, </a:t>
            </a:r>
            <a:r>
              <a:rPr lang="en-US" dirty="0" err="1">
                <a:cs typeface="Arial" pitchFamily="34" charset="0"/>
              </a:rPr>
              <a:t>etc</a:t>
            </a:r>
            <a:endParaRPr lang="en-US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Actually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Emulator is just another android device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System images are almost identical (only different drivers)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Hardware is emulated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66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Under the Hood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819"/>
            <a:ext cx="9144000" cy="550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5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Accelerated Emulator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79399"/>
            <a:ext cx="9144000" cy="54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Emulator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Any device on you fingertips</a:t>
            </a:r>
          </a:p>
        </p:txBody>
      </p:sp>
      <p:pic>
        <p:nvPicPr>
          <p:cNvPr id="5122" name="Picture 2" descr="https://memecrunch.com/meme/BHY3V/where-is-my-nexus-5/image.jpg?w=636&amp;c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78" y="2438400"/>
            <a:ext cx="7388844" cy="415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8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</a:t>
            </a:r>
            <a:r>
              <a:rPr lang="en-US" dirty="0" smtClean="0"/>
              <a:t>Content</a:t>
            </a:r>
            <a:r>
              <a:rPr lang="bg-BG" dirty="0" smtClean="0"/>
              <a:t> - </a:t>
            </a:r>
            <a:r>
              <a:rPr lang="en-US" dirty="0" smtClean="0"/>
              <a:t>Must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Mobile Testing </a:t>
            </a:r>
            <a:r>
              <a:rPr lang="en-US" dirty="0" smtClean="0">
                <a:cs typeface="Arial" pitchFamily="34" charset="0"/>
              </a:rPr>
              <a:t>Intro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Environment setup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Testing tools and approaches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Testing in Java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Appium</a:t>
            </a:r>
            <a:endParaRPr lang="en-US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Emulator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Faster compared to real device (If accelerated)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Easy and cheap way to catch bugs related to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Different </a:t>
            </a:r>
            <a:r>
              <a:rPr lang="en-US" dirty="0">
                <a:cs typeface="Arial" pitchFamily="34" charset="0"/>
              </a:rPr>
              <a:t>OS versions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Different </a:t>
            </a:r>
            <a:r>
              <a:rPr lang="en-US" dirty="0">
                <a:cs typeface="Arial" pitchFamily="34" charset="0"/>
              </a:rPr>
              <a:t>resolutions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Low memory</a:t>
            </a:r>
          </a:p>
        </p:txBody>
      </p:sp>
    </p:spTree>
    <p:extLst>
      <p:ext uri="{BB962C8B-B14F-4D97-AF65-F5344CB8AC3E}">
        <p14:creationId xmlns:p14="http://schemas.microsoft.com/office/powerpoint/2010/main" val="14783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Emulator Benefits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55" y="2438400"/>
            <a:ext cx="6898089" cy="411124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35547"/>
            <a:ext cx="9144000" cy="13838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Helps you to simplify device infrastructure</a:t>
            </a:r>
            <a:endParaRPr lang="en-US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0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Emulator 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0% of real users use emulators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Hardware </a:t>
            </a:r>
            <a:r>
              <a:rPr lang="en-US" dirty="0" smtClean="0">
                <a:cs typeface="Arial" pitchFamily="34" charset="0"/>
              </a:rPr>
              <a:t>is different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Different vendors ship different software </a:t>
            </a:r>
            <a:endParaRPr lang="en-US" dirty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Emulators are not a good option for testing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Performance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Sensor related things (camera, location, accelerometer)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File level access operations and storage</a:t>
            </a:r>
          </a:p>
        </p:txBody>
      </p:sp>
    </p:spTree>
    <p:extLst>
      <p:ext uri="{BB962C8B-B14F-4D97-AF65-F5344CB8AC3E}">
        <p14:creationId xmlns:p14="http://schemas.microsoft.com/office/powerpoint/2010/main" val="7847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iOS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iOS </a:t>
            </a:r>
            <a:r>
              <a:rPr lang="en-US" dirty="0">
                <a:cs typeface="Arial" pitchFamily="34" charset="0"/>
              </a:rPr>
              <a:t>Simulator </a:t>
            </a:r>
            <a:r>
              <a:rPr lang="en-US" dirty="0" smtClean="0">
                <a:cs typeface="Arial" pitchFamily="34" charset="0"/>
              </a:rPr>
              <a:t>simulate </a:t>
            </a:r>
            <a:r>
              <a:rPr lang="en-US" dirty="0">
                <a:cs typeface="Arial" pitchFamily="34" charset="0"/>
              </a:rPr>
              <a:t>iOS, </a:t>
            </a:r>
            <a:r>
              <a:rPr lang="en-US" dirty="0" err="1">
                <a:cs typeface="Arial" pitchFamily="34" charset="0"/>
              </a:rPr>
              <a:t>watchOS</a:t>
            </a:r>
            <a:r>
              <a:rPr lang="en-US" dirty="0">
                <a:cs typeface="Arial" pitchFamily="34" charset="0"/>
              </a:rPr>
              <a:t>, and </a:t>
            </a:r>
            <a:r>
              <a:rPr lang="en-US" dirty="0" err="1" smtClean="0">
                <a:cs typeface="Arial" pitchFamily="34" charset="0"/>
              </a:rPr>
              <a:t>tvOS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Program that runs on </a:t>
            </a:r>
            <a:r>
              <a:rPr lang="en-US" dirty="0" err="1" smtClean="0">
                <a:cs typeface="Arial" pitchFamily="34" charset="0"/>
              </a:rPr>
              <a:t>macOS</a:t>
            </a:r>
            <a:r>
              <a:rPr lang="en-US" dirty="0" smtClean="0">
                <a:cs typeface="Arial" pitchFamily="34" charset="0"/>
              </a:rPr>
              <a:t> and simulate how app will be rendered on different device type and OS version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Simply </a:t>
            </a:r>
            <a:r>
              <a:rPr lang="en-US" dirty="0">
                <a:cs typeface="Arial" pitchFamily="34" charset="0"/>
              </a:rPr>
              <a:t>emulates all the iOS </a:t>
            </a:r>
            <a:r>
              <a:rPr lang="en-US" dirty="0" smtClean="0">
                <a:cs typeface="Arial" pitchFamily="34" charset="0"/>
              </a:rPr>
              <a:t>APIs on your host CPU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The </a:t>
            </a:r>
            <a:r>
              <a:rPr lang="en-US" dirty="0">
                <a:cs typeface="Arial" pitchFamily="34" charset="0"/>
              </a:rPr>
              <a:t>project is recompiled for architecture of your </a:t>
            </a:r>
            <a:r>
              <a:rPr lang="en-US" dirty="0" smtClean="0">
                <a:cs typeface="Arial" pitchFamily="34" charset="0"/>
              </a:rPr>
              <a:t>Mac, not </a:t>
            </a:r>
            <a:r>
              <a:rPr lang="en-US" dirty="0">
                <a:cs typeface="Arial" pitchFamily="34" charset="0"/>
              </a:rPr>
              <a:t>architecture of your iOS </a:t>
            </a:r>
            <a:r>
              <a:rPr lang="en-US" dirty="0" smtClean="0">
                <a:cs typeface="Arial" pitchFamily="34" charset="0"/>
              </a:rPr>
              <a:t>phone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98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iOS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Benefits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It </a:t>
            </a:r>
            <a:r>
              <a:rPr lang="en-US" smtClean="0">
                <a:cs typeface="Arial" pitchFamily="34" charset="0"/>
              </a:rPr>
              <a:t>is </a:t>
            </a:r>
            <a:r>
              <a:rPr lang="en-US" smtClean="0">
                <a:cs typeface="Arial" pitchFamily="34" charset="0"/>
              </a:rPr>
              <a:t>faster </a:t>
            </a:r>
            <a:r>
              <a:rPr lang="en-US" dirty="0" smtClean="0">
                <a:cs typeface="Arial" pitchFamily="34" charset="0"/>
              </a:rPr>
              <a:t>compared to android emulators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UI is exactly the same as on real apple devices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With </a:t>
            </a:r>
            <a:r>
              <a:rPr lang="en-US" dirty="0" err="1" smtClean="0">
                <a:cs typeface="Arial" pitchFamily="34" charset="0"/>
              </a:rPr>
              <a:t>Xcode</a:t>
            </a:r>
            <a:r>
              <a:rPr lang="en-US" dirty="0" smtClean="0">
                <a:cs typeface="Arial" pitchFamily="34" charset="0"/>
              </a:rPr>
              <a:t> 9+ you can run multiple at the same time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54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iOS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Disadvantages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Can not find bugs related to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CPU architecture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Memory constraints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Disk space</a:t>
            </a:r>
            <a:endParaRPr lang="en-US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43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371600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Screen </a:t>
            </a:r>
            <a:br>
              <a:rPr lang="en-US" dirty="0"/>
            </a:br>
            <a:r>
              <a:rPr lang="en-US" dirty="0"/>
              <a:t>Size and Density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96909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Screen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500" dirty="0">
                <a:cs typeface="Arial" pitchFamily="34" charset="0"/>
              </a:rPr>
              <a:t>Actual physical size, measured as the screen's diagonal.</a:t>
            </a:r>
          </a:p>
          <a:p>
            <a:pPr>
              <a:lnSpc>
                <a:spcPct val="150000"/>
              </a:lnSpc>
            </a:pPr>
            <a:r>
              <a:rPr lang="en-US" sz="3500" dirty="0">
                <a:cs typeface="Arial" pitchFamily="34" charset="0"/>
              </a:rPr>
              <a:t>For simplicity, Android groups all actual screen sizes into four generalized </a:t>
            </a:r>
            <a:r>
              <a:rPr lang="en-US" sz="3500" dirty="0" smtClean="0">
                <a:cs typeface="Arial" pitchFamily="34" charset="0"/>
              </a:rPr>
              <a:t>sizes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Small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Normal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Large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Extra-large</a:t>
            </a:r>
            <a:endParaRPr lang="en-US" sz="3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1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Screen </a:t>
            </a:r>
            <a:r>
              <a:rPr lang="en-US" sz="4800" dirty="0" smtClean="0"/>
              <a:t>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cs typeface="Arial" pitchFamily="34" charset="0"/>
              </a:rPr>
              <a:t>The quantity of pixels within a physical area of the </a:t>
            </a:r>
            <a:r>
              <a:rPr lang="en-US" sz="2800" dirty="0" smtClean="0">
                <a:cs typeface="Arial" pitchFamily="34" charset="0"/>
              </a:rPr>
              <a:t>screen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Usually </a:t>
            </a:r>
            <a:r>
              <a:rPr lang="en-US" sz="2800" dirty="0">
                <a:cs typeface="Arial" pitchFamily="34" charset="0"/>
              </a:rPr>
              <a:t>referred to as dpi (</a:t>
            </a:r>
            <a:r>
              <a:rPr lang="en-US" sz="2800" dirty="0">
                <a:solidFill>
                  <a:schemeClr val="accent1"/>
                </a:solidFill>
                <a:cs typeface="Arial" pitchFamily="34" charset="0"/>
              </a:rPr>
              <a:t>dots per </a:t>
            </a:r>
            <a:r>
              <a:rPr lang="en-US" sz="2800" dirty="0" smtClean="0">
                <a:solidFill>
                  <a:schemeClr val="accent1"/>
                </a:solidFill>
                <a:cs typeface="Arial" pitchFamily="34" charset="0"/>
              </a:rPr>
              <a:t>inch</a:t>
            </a:r>
            <a:r>
              <a:rPr lang="en-US" sz="2800" dirty="0" smtClean="0">
                <a:cs typeface="Arial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For </a:t>
            </a:r>
            <a:r>
              <a:rPr lang="en-US" sz="2400" dirty="0">
                <a:cs typeface="Arial" pitchFamily="34" charset="0"/>
              </a:rPr>
              <a:t>example, a "low" density screen has fewer pixels within a given physical area, compared to a "normal" or "high" density </a:t>
            </a:r>
            <a:r>
              <a:rPr lang="en-US" sz="2400" dirty="0" smtClean="0">
                <a:cs typeface="Arial" pitchFamily="34" charset="0"/>
              </a:rPr>
              <a:t>screen</a:t>
            </a:r>
            <a:endParaRPr lang="en-US" sz="2400" dirty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cs typeface="Arial" pitchFamily="34" charset="0"/>
              </a:rPr>
              <a:t>For simplicity, Android groups all actual screen densities into six generalized densities: </a:t>
            </a:r>
            <a:endParaRPr lang="en-US" sz="28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low</a:t>
            </a:r>
            <a:r>
              <a:rPr lang="en-US" sz="2400" dirty="0">
                <a:cs typeface="Arial" pitchFamily="34" charset="0"/>
              </a:rPr>
              <a:t>, medium, high, extra-high, extra-extra-high, and </a:t>
            </a:r>
            <a:r>
              <a:rPr lang="en-US" sz="2400" dirty="0" smtClean="0">
                <a:cs typeface="Arial" pitchFamily="34" charset="0"/>
              </a:rPr>
              <a:t>extra-extra-extra-high</a:t>
            </a:r>
            <a:endParaRPr lang="en-US" sz="16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94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cs typeface="Arial" pitchFamily="34" charset="0"/>
              </a:rPr>
              <a:t>The total number of physical pixels on a </a:t>
            </a:r>
            <a:r>
              <a:rPr lang="en-US" sz="2800" dirty="0" smtClean="0">
                <a:cs typeface="Arial" pitchFamily="34" charset="0"/>
              </a:rPr>
              <a:t>screen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When </a:t>
            </a:r>
            <a:r>
              <a:rPr lang="en-US" sz="2800" dirty="0">
                <a:cs typeface="Arial" pitchFamily="34" charset="0"/>
              </a:rPr>
              <a:t>adding support for multiple screens, </a:t>
            </a:r>
            <a:r>
              <a:rPr lang="en-US" sz="2800" dirty="0">
                <a:solidFill>
                  <a:schemeClr val="accent1"/>
                </a:solidFill>
                <a:cs typeface="Arial" pitchFamily="34" charset="0"/>
              </a:rPr>
              <a:t>applications do not work directly with </a:t>
            </a:r>
            <a:r>
              <a:rPr lang="en-US" sz="2800" dirty="0" smtClean="0">
                <a:solidFill>
                  <a:schemeClr val="accent1"/>
                </a:solidFill>
                <a:cs typeface="Arial" pitchFamily="34" charset="0"/>
              </a:rPr>
              <a:t>resolution</a:t>
            </a:r>
            <a:endParaRPr lang="en-US" sz="2800" dirty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Applications </a:t>
            </a:r>
            <a:r>
              <a:rPr lang="en-US" sz="2800" dirty="0">
                <a:cs typeface="Arial" pitchFamily="34" charset="0"/>
              </a:rPr>
              <a:t>should be concerned only with screen size and density, as specified by the generalized size and density </a:t>
            </a:r>
            <a:r>
              <a:rPr lang="en-US" sz="2800" dirty="0" smtClean="0">
                <a:cs typeface="Arial" pitchFamily="34" charset="0"/>
              </a:rPr>
              <a:t>groups</a:t>
            </a:r>
            <a:endParaRPr lang="en-US" sz="16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24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3742</TotalTime>
  <Words>3558</Words>
  <Application>Microsoft Office PowerPoint</Application>
  <PresentationFormat>On-screen Show (4:3)</PresentationFormat>
  <Paragraphs>575</Paragraphs>
  <Slides>108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Arial</vt:lpstr>
      <vt:lpstr>Calibri</vt:lpstr>
      <vt:lpstr>Corbel</vt:lpstr>
      <vt:lpstr>Symbol</vt:lpstr>
      <vt:lpstr>Wingdings</vt:lpstr>
      <vt:lpstr>Wingdings 2</vt:lpstr>
      <vt:lpstr>Wingdings 3</vt:lpstr>
      <vt:lpstr>Module</vt:lpstr>
      <vt:lpstr>Mobile Testing Intro</vt:lpstr>
      <vt:lpstr>Infrastructure</vt:lpstr>
      <vt:lpstr>The Lecturer</vt:lpstr>
      <vt:lpstr>Today’s Agenda</vt:lpstr>
      <vt:lpstr>The Course</vt:lpstr>
      <vt:lpstr>The Course</vt:lpstr>
      <vt:lpstr>The Course</vt:lpstr>
      <vt:lpstr>The Course</vt:lpstr>
      <vt:lpstr>Course Content - Must</vt:lpstr>
      <vt:lpstr>Course Content - Extras</vt:lpstr>
      <vt:lpstr>Questions</vt:lpstr>
      <vt:lpstr>Questions</vt:lpstr>
      <vt:lpstr>Questions</vt:lpstr>
      <vt:lpstr>Questions</vt:lpstr>
      <vt:lpstr>Questions</vt:lpstr>
      <vt:lpstr>Mobile Testing Intro</vt:lpstr>
      <vt:lpstr>Why Mobile?</vt:lpstr>
      <vt:lpstr>Why We Test Mobile?</vt:lpstr>
      <vt:lpstr>Why We Test Mobile?</vt:lpstr>
      <vt:lpstr>Why We Test Mobile?</vt:lpstr>
      <vt:lpstr>Why We Test Mobile?</vt:lpstr>
      <vt:lpstr>Why We Test Mobile?</vt:lpstr>
      <vt:lpstr>Why We Test Mobile?</vt:lpstr>
      <vt:lpstr>What We Can Test?</vt:lpstr>
      <vt:lpstr>Functional Testing</vt:lpstr>
      <vt:lpstr>Performance Testing</vt:lpstr>
      <vt:lpstr>UX/Usability Testing</vt:lpstr>
      <vt:lpstr>UX/Usability Testing</vt:lpstr>
      <vt:lpstr>Security Testing</vt:lpstr>
      <vt:lpstr>Accessibility Testing</vt:lpstr>
      <vt:lpstr>Localization Testing</vt:lpstr>
      <vt:lpstr>Testing is not enough! </vt:lpstr>
      <vt:lpstr>Challenges in Mobile Testing</vt:lpstr>
      <vt:lpstr>Challenges</vt:lpstr>
      <vt:lpstr>Android Fragmentation</vt:lpstr>
      <vt:lpstr>Android Fragmentation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…one positive 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Common Issues</vt:lpstr>
      <vt:lpstr>Common Issues</vt:lpstr>
      <vt:lpstr>Common Issues</vt:lpstr>
      <vt:lpstr>Common Issues</vt:lpstr>
      <vt:lpstr>Common Issues</vt:lpstr>
      <vt:lpstr>Common Issues</vt:lpstr>
      <vt:lpstr>Common Issues</vt:lpstr>
      <vt:lpstr>Common Issues</vt:lpstr>
      <vt:lpstr>Common Issues</vt:lpstr>
      <vt:lpstr>Common Issues</vt:lpstr>
      <vt:lpstr>Common Issues</vt:lpstr>
      <vt:lpstr>Bug or Not?</vt:lpstr>
      <vt:lpstr>Types of Mobile Applications</vt:lpstr>
      <vt:lpstr>Type of Mobile Apps</vt:lpstr>
      <vt:lpstr>Type of Mobile Apps</vt:lpstr>
      <vt:lpstr>Native Apps</vt:lpstr>
      <vt:lpstr>Native Apps</vt:lpstr>
      <vt:lpstr>Native Apps</vt:lpstr>
      <vt:lpstr>Native Apps – Future</vt:lpstr>
      <vt:lpstr>Native Apps – Future</vt:lpstr>
      <vt:lpstr>Mobile Web</vt:lpstr>
      <vt:lpstr>Mobile Web</vt:lpstr>
      <vt:lpstr>Hybrid Apps</vt:lpstr>
      <vt:lpstr>Hybrid Apps</vt:lpstr>
      <vt:lpstr>Type of Mobile Apps</vt:lpstr>
      <vt:lpstr>Type of Mobile Apps</vt:lpstr>
      <vt:lpstr>Type of Mobile Apps</vt:lpstr>
      <vt:lpstr>Type of Mobile Apps</vt:lpstr>
      <vt:lpstr>Emulators, Simulators  and Real Devices</vt:lpstr>
      <vt:lpstr>Emulators vs. Devices</vt:lpstr>
      <vt:lpstr>Emulators vs. Devices</vt:lpstr>
      <vt:lpstr>Android Emulators</vt:lpstr>
      <vt:lpstr>Android System</vt:lpstr>
      <vt:lpstr>Android Emulator</vt:lpstr>
      <vt:lpstr>Under the Hood</vt:lpstr>
      <vt:lpstr>Accelerated Emulator</vt:lpstr>
      <vt:lpstr>Emulator Benefits</vt:lpstr>
      <vt:lpstr>Emulator Benefits</vt:lpstr>
      <vt:lpstr>Emulator Benefits</vt:lpstr>
      <vt:lpstr>Emulator Disadvantages</vt:lpstr>
      <vt:lpstr>iOS Simulator</vt:lpstr>
      <vt:lpstr>iOS Simulator</vt:lpstr>
      <vt:lpstr>iOS Simulator</vt:lpstr>
      <vt:lpstr>Screen  Size and Density</vt:lpstr>
      <vt:lpstr>Screen Size</vt:lpstr>
      <vt:lpstr>Screen Density</vt:lpstr>
      <vt:lpstr>Resolution</vt:lpstr>
      <vt:lpstr>Density-independent pixel (dp)</vt:lpstr>
      <vt:lpstr>Density-independent pixel (dp)</vt:lpstr>
      <vt:lpstr>Lessons Learned</vt:lpstr>
      <vt:lpstr>Lessons Learned</vt:lpstr>
      <vt:lpstr>Lessons Learned</vt:lpstr>
      <vt:lpstr>How I Can Learn More</vt:lpstr>
      <vt:lpstr>How NOT to Learn</vt:lpstr>
      <vt:lpstr>Certifications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Course</dc:title>
  <dc:creator>Strahinski</dc:creator>
  <cp:lastModifiedBy>Mitaka_F1</cp:lastModifiedBy>
  <cp:revision>529</cp:revision>
  <dcterms:created xsi:type="dcterms:W3CDTF">2006-08-16T00:00:00Z</dcterms:created>
  <dcterms:modified xsi:type="dcterms:W3CDTF">2018-04-15T18:24:38Z</dcterms:modified>
</cp:coreProperties>
</file>